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0"/>
  </p:notesMasterIdLst>
  <p:sldIdLst>
    <p:sldId id="288" r:id="rId2"/>
    <p:sldId id="265" r:id="rId3"/>
    <p:sldId id="289" r:id="rId4"/>
    <p:sldId id="290" r:id="rId5"/>
    <p:sldId id="261" r:id="rId6"/>
    <p:sldId id="291" r:id="rId7"/>
    <p:sldId id="292" r:id="rId8"/>
    <p:sldId id="267" r:id="rId9"/>
    <p:sldId id="264" r:id="rId10"/>
    <p:sldId id="269" r:id="rId11"/>
    <p:sldId id="270" r:id="rId12"/>
    <p:sldId id="273" r:id="rId13"/>
    <p:sldId id="271" r:id="rId14"/>
    <p:sldId id="272" r:id="rId15"/>
    <p:sldId id="268" r:id="rId16"/>
    <p:sldId id="275" r:id="rId17"/>
    <p:sldId id="285" r:id="rId18"/>
    <p:sldId id="286" r:id="rId19"/>
    <p:sldId id="274" r:id="rId20"/>
    <p:sldId id="276" r:id="rId21"/>
    <p:sldId id="277" r:id="rId22"/>
    <p:sldId id="282" r:id="rId23"/>
    <p:sldId id="281" r:id="rId24"/>
    <p:sldId id="293" r:id="rId25"/>
    <p:sldId id="287" r:id="rId26"/>
    <p:sldId id="278" r:id="rId27"/>
    <p:sldId id="279" r:id="rId28"/>
    <p:sldId id="280" r:id="rId2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7" autoAdjust="0"/>
    <p:restoredTop sz="94660"/>
  </p:normalViewPr>
  <p:slideViewPr>
    <p:cSldViewPr snapToGrid="0">
      <p:cViewPr varScale="1">
        <p:scale>
          <a:sx n="62" d="100"/>
          <a:sy n="62" d="100"/>
        </p:scale>
        <p:origin x="840" y="3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E114610-7F5A-4D66-9C06-8C6FB2ED9558}" type="datetimeFigureOut">
              <a:rPr lang="en-US" smtClean="0"/>
              <a:t>1/12/2015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5669E02-3572-4420-8062-667883455C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60014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F766070-56D0-4FB6-B7A3-8327E3047911}" type="slidenum">
              <a:rPr lang="en-US" smtClean="0"/>
              <a:pPr/>
              <a:t>3</a:t>
            </a:fld>
            <a:endParaRPr lang="en-US" smtClean="0"/>
          </a:p>
        </p:txBody>
      </p:sp>
      <p:sp>
        <p:nvSpPr>
          <p:cNvPr id="409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09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US" dirty="0" smtClean="0"/>
              <a:t>EXPLAIN</a:t>
            </a:r>
          </a:p>
        </p:txBody>
      </p:sp>
    </p:spTree>
    <p:extLst>
      <p:ext uri="{BB962C8B-B14F-4D97-AF65-F5344CB8AC3E}">
        <p14:creationId xmlns:p14="http://schemas.microsoft.com/office/powerpoint/2010/main" val="36650902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3AF2A2-C68E-46B8-B50A-1816599DD585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253213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ADB496-2546-45BC-AA87-90F14B4AD5A7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089487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C20383-F7DE-4764-AEB3-C730CEC20BF0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844540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3AF2A2-C68E-46B8-B50A-1816599DD585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685387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3AF2A2-C68E-46B8-B50A-1816599DD585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456716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C20383-F7DE-4764-AEB3-C730CEC20BF0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640563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C20383-F7DE-4764-AEB3-C730CEC20BF0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248727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EB6522-737D-434F-A6FB-13FCBCFB0D67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092783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ADB496-2546-45BC-AA87-90F14B4AD5A7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142151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CFA8A6-6792-4D6C-9A7D-7684616542DD}" type="slidenum">
              <a:rPr lang="en-US" smtClean="0"/>
              <a:pPr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32977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F766070-56D0-4FB6-B7A3-8327E3047911}" type="slidenum">
              <a:rPr lang="en-US" smtClean="0"/>
              <a:pPr/>
              <a:t>4</a:t>
            </a:fld>
            <a:endParaRPr lang="en-US" smtClean="0"/>
          </a:p>
        </p:txBody>
      </p:sp>
      <p:sp>
        <p:nvSpPr>
          <p:cNvPr id="409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09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US" dirty="0" smtClean="0"/>
              <a:t>EXPLAIN</a:t>
            </a:r>
          </a:p>
        </p:txBody>
      </p:sp>
    </p:spTree>
    <p:extLst>
      <p:ext uri="{BB962C8B-B14F-4D97-AF65-F5344CB8AC3E}">
        <p14:creationId xmlns:p14="http://schemas.microsoft.com/office/powerpoint/2010/main" val="392768749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Pretend</a:t>
            </a:r>
            <a:r>
              <a:rPr lang="en-US" baseline="0" dirty="0" smtClean="0"/>
              <a:t> we’re in the nucleus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EB6522-737D-434F-A6FB-13FCBCFB0D67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41531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Pretend we’re in a ribosome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EB6522-737D-434F-A6FB-13FCBCFB0D67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459361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EXPLORE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CFA8A6-6792-4D6C-9A7D-7684616542DD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835901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6522D3A-5604-4652-8C5E-C60B1B648B66}" type="slidenum">
              <a:rPr lang="en-US" smtClean="0"/>
              <a:pPr/>
              <a:t>7</a:t>
            </a:fld>
            <a:endParaRPr lang="en-US" smtClean="0"/>
          </a:p>
        </p:txBody>
      </p:sp>
      <p:sp>
        <p:nvSpPr>
          <p:cNvPr id="430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30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US" dirty="0" smtClean="0"/>
              <a:t>EXPLAIN</a:t>
            </a:r>
          </a:p>
        </p:txBody>
      </p:sp>
    </p:spTree>
    <p:extLst>
      <p:ext uri="{BB962C8B-B14F-4D97-AF65-F5344CB8AC3E}">
        <p14:creationId xmlns:p14="http://schemas.microsoft.com/office/powerpoint/2010/main" val="230728999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Genotype determines phenotype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EB6522-737D-434F-A6FB-13FCBCFB0D67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485760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3AF2A2-C68E-46B8-B50A-1816599DD585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549611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3AF2A2-C68E-46B8-B50A-1816599DD585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91397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CFA8A6-6792-4D6C-9A7D-7684616542DD}" type="slidenum">
              <a:rPr lang="en-US" smtClean="0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396146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3AF2A2-C68E-46B8-B50A-1816599DD585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29881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6F6008-5981-4B52-8FAD-B28723C6B9DD}" type="datetimeFigureOut">
              <a:rPr lang="en-US" smtClean="0"/>
              <a:t>1/12/2015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DA364B-FBA0-4253-9DFD-3C929A439D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86985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6F6008-5981-4B52-8FAD-B28723C6B9DD}" type="datetimeFigureOut">
              <a:rPr lang="en-US" smtClean="0"/>
              <a:t>1/12/2015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DA364B-FBA0-4253-9DFD-3C929A439D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56663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6F6008-5981-4B52-8FAD-B28723C6B9DD}" type="datetimeFigureOut">
              <a:rPr lang="en-US" smtClean="0"/>
              <a:t>1/12/2015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DA364B-FBA0-4253-9DFD-3C929A439D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343016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>
  <p:cSld name="Title, Text and Clip 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609600"/>
            <a:ext cx="103632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914400" y="1981200"/>
            <a:ext cx="50800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lipArt Placeholder 3"/>
          <p:cNvSpPr>
            <a:spLocks noGrp="1"/>
          </p:cNvSpPr>
          <p:nvPr>
            <p:ph type="clipArt" sz="half" idx="2"/>
          </p:nvPr>
        </p:nvSpPr>
        <p:spPr>
          <a:xfrm>
            <a:off x="6197600" y="1981200"/>
            <a:ext cx="5080000" cy="4114800"/>
          </a:xfrm>
        </p:spPr>
        <p:txBody>
          <a:bodyPr>
            <a:normAutofit/>
          </a:bodyPr>
          <a:lstStyle/>
          <a:p>
            <a:pPr lvl="0"/>
            <a:endParaRPr lang="en-US" noProof="0" smtClean="0"/>
          </a:p>
        </p:txBody>
      </p:sp>
      <p:sp>
        <p:nvSpPr>
          <p:cNvPr id="5" name="Date Placeholder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FC9B25-DA3D-4517-8566-CEE59F7EACA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2738142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6F6008-5981-4B52-8FAD-B28723C6B9DD}" type="datetimeFigureOut">
              <a:rPr lang="en-US" smtClean="0"/>
              <a:t>1/12/2015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DA364B-FBA0-4253-9DFD-3C929A439D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61828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6F6008-5981-4B52-8FAD-B28723C6B9DD}" type="datetimeFigureOut">
              <a:rPr lang="en-US" smtClean="0"/>
              <a:t>1/12/2015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DA364B-FBA0-4253-9DFD-3C929A439D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16886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6F6008-5981-4B52-8FAD-B28723C6B9DD}" type="datetimeFigureOut">
              <a:rPr lang="en-US" smtClean="0"/>
              <a:t>1/12/2015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DA364B-FBA0-4253-9DFD-3C929A439D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07887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6F6008-5981-4B52-8FAD-B28723C6B9DD}" type="datetimeFigureOut">
              <a:rPr lang="en-US" smtClean="0"/>
              <a:t>1/12/2015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DA364B-FBA0-4253-9DFD-3C929A439D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42226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6F6008-5981-4B52-8FAD-B28723C6B9DD}" type="datetimeFigureOut">
              <a:rPr lang="en-US" smtClean="0"/>
              <a:t>1/12/2015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DA364B-FBA0-4253-9DFD-3C929A439D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87142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6F6008-5981-4B52-8FAD-B28723C6B9DD}" type="datetimeFigureOut">
              <a:rPr lang="en-US" smtClean="0"/>
              <a:t>1/12/2015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DA364B-FBA0-4253-9DFD-3C929A439D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53658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6F6008-5981-4B52-8FAD-B28723C6B9DD}" type="datetimeFigureOut">
              <a:rPr lang="en-US" smtClean="0"/>
              <a:t>1/12/2015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DA364B-FBA0-4253-9DFD-3C929A439D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33575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6F6008-5981-4B52-8FAD-B28723C6B9DD}" type="datetimeFigureOut">
              <a:rPr lang="en-US" smtClean="0"/>
              <a:t>1/12/2015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DA364B-FBA0-4253-9DFD-3C929A439D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87524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6F6008-5981-4B52-8FAD-B28723C6B9DD}" type="datetimeFigureOut">
              <a:rPr lang="en-US" smtClean="0"/>
              <a:t>1/12/2015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DA364B-FBA0-4253-9DFD-3C929A439D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91206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s://www.youtube.com/watch?v=5MQdXjRPHmQ" TargetMode="Externa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5MfSYnItYvg&amp;feature=relmfu" TargetMode="Externa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youtube.com/watch?v=8dsTvBaUMvw&amp;feature=relmfu" TargetMode="Externa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hyperlink" Target="https://www.youtube.com/watch?v=_Q2Ba2cFAew&amp;noredirect=1" TargetMode="Externa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hyperlink" Target="https://www.youtube.com/watch?v=h5mJbP23Buo" TargetMode="Externa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hyperlink" Target="https://www.youtube.com/watch?v=d1UPf7lXeO8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Genome, DNA, chromosomes, genes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 descr="drawing showing the relationship of a cell, chromosome, DNA and gene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1034" y="2025569"/>
            <a:ext cx="8143072" cy="405692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40411515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5327"/>
          <a:stretch/>
        </p:blipFill>
        <p:spPr>
          <a:xfrm>
            <a:off x="2151084" y="7937"/>
            <a:ext cx="8347031" cy="6774873"/>
          </a:xfrm>
        </p:spPr>
      </p:pic>
      <p:sp>
        <p:nvSpPr>
          <p:cNvPr id="4" name="AutoShape 2" descr="https://encrypted-tbn0.gstatic.com/images?q=tbn:ANd9GcSmjZcDclyosTPaQm5-s8RPJewYE4fnbn5u41rCd6KtA3oIlKkv"/>
          <p:cNvSpPr>
            <a:spLocks noChangeAspect="1" noChangeArrowheads="1"/>
          </p:cNvSpPr>
          <p:nvPr/>
        </p:nvSpPr>
        <p:spPr bwMode="auto">
          <a:xfrm>
            <a:off x="1679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0" y="0"/>
            <a:ext cx="8077200" cy="1257300"/>
          </a:xfrm>
        </p:spPr>
        <p:txBody>
          <a:bodyPr>
            <a:normAutofit/>
          </a:bodyPr>
          <a:lstStyle/>
          <a:p>
            <a:pPr algn="ctr"/>
            <a:r>
              <a:rPr lang="en-US" dirty="0" smtClean="0"/>
              <a:t>Protein Synthesis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936"/>
          <a:stretch/>
        </p:blipFill>
        <p:spPr>
          <a:xfrm>
            <a:off x="3858491" y="1074592"/>
            <a:ext cx="4766742" cy="2763117"/>
          </a:xfrm>
          <a:prstGeom prst="rect">
            <a:avLst/>
          </a:prstGeom>
        </p:spPr>
      </p:pic>
      <p:sp>
        <p:nvSpPr>
          <p:cNvPr id="7" name="Oval 6"/>
          <p:cNvSpPr/>
          <p:nvPr/>
        </p:nvSpPr>
        <p:spPr>
          <a:xfrm>
            <a:off x="3734189" y="1053810"/>
            <a:ext cx="2819011" cy="2887809"/>
          </a:xfrm>
          <a:prstGeom prst="ellipse">
            <a:avLst/>
          </a:prstGeom>
          <a:noFill/>
          <a:ln w="381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2133601" y="1295400"/>
            <a:ext cx="1600589" cy="1631216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/>
              <a:t>In eukaryotic cells, transcription occurs in the nucleus</a:t>
            </a:r>
          </a:p>
        </p:txBody>
      </p:sp>
    </p:spTree>
    <p:extLst>
      <p:ext uri="{BB962C8B-B14F-4D97-AF65-F5344CB8AC3E}">
        <p14:creationId xmlns:p14="http://schemas.microsoft.com/office/powerpoint/2010/main" val="34802927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5327"/>
          <a:stretch/>
        </p:blipFill>
        <p:spPr>
          <a:xfrm>
            <a:off x="2133601" y="-13855"/>
            <a:ext cx="8347031" cy="6774873"/>
          </a:xfrm>
        </p:spPr>
      </p:pic>
      <p:sp>
        <p:nvSpPr>
          <p:cNvPr id="4" name="AutoShape 2" descr="https://encrypted-tbn0.gstatic.com/images?q=tbn:ANd9GcSmjZcDclyosTPaQm5-s8RPJewYE4fnbn5u41rCd6KtA3oIlKkv"/>
          <p:cNvSpPr>
            <a:spLocks noChangeAspect="1" noChangeArrowheads="1"/>
          </p:cNvSpPr>
          <p:nvPr/>
        </p:nvSpPr>
        <p:spPr bwMode="auto">
          <a:xfrm>
            <a:off x="1679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936"/>
          <a:stretch/>
        </p:blipFill>
        <p:spPr>
          <a:xfrm>
            <a:off x="3858491" y="160339"/>
            <a:ext cx="4766742" cy="2763117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133601" y="1295401"/>
            <a:ext cx="1600589" cy="1015663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bg1"/>
                </a:solidFill>
              </a:rPr>
              <a:t>Transcription occurs in the nucleus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505200" y="3214375"/>
            <a:ext cx="1523611" cy="341632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solidFill>
                  <a:srgbClr val="92D050"/>
                </a:solidFill>
              </a:rPr>
              <a:t>T</a:t>
            </a:r>
            <a:r>
              <a:rPr lang="en-US" sz="3600" b="1" dirty="0"/>
              <a:t>  -   </a:t>
            </a:r>
            <a:r>
              <a:rPr lang="en-US" sz="3600" b="1" dirty="0">
                <a:solidFill>
                  <a:srgbClr val="FFC000"/>
                </a:solidFill>
              </a:rPr>
              <a:t>A</a:t>
            </a:r>
          </a:p>
          <a:p>
            <a:pPr algn="ctr"/>
            <a:r>
              <a:rPr lang="en-US" sz="3600" b="1" dirty="0">
                <a:solidFill>
                  <a:srgbClr val="FFC000"/>
                </a:solidFill>
              </a:rPr>
              <a:t>A</a:t>
            </a:r>
            <a:r>
              <a:rPr lang="en-US" sz="3600" b="1" dirty="0"/>
              <a:t>  -   </a:t>
            </a:r>
            <a:r>
              <a:rPr lang="en-US" sz="3600" b="1" dirty="0">
                <a:solidFill>
                  <a:srgbClr val="92D050"/>
                </a:solidFill>
              </a:rPr>
              <a:t>T</a:t>
            </a:r>
            <a:endParaRPr lang="en-US" sz="3600" b="1" dirty="0">
              <a:solidFill>
                <a:srgbClr val="00B0F0"/>
              </a:solidFill>
            </a:endParaRPr>
          </a:p>
          <a:p>
            <a:pPr algn="ctr"/>
            <a:r>
              <a:rPr lang="en-US" sz="3600" b="1" dirty="0">
                <a:solidFill>
                  <a:srgbClr val="00B0F0"/>
                </a:solidFill>
              </a:rPr>
              <a:t>C</a:t>
            </a:r>
            <a:r>
              <a:rPr lang="en-US" sz="3600" b="1" dirty="0"/>
              <a:t>  -   </a:t>
            </a:r>
            <a:r>
              <a:rPr lang="en-US" sz="36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</a:t>
            </a:r>
          </a:p>
          <a:p>
            <a:r>
              <a:rPr lang="en-US" sz="3600" b="1" dirty="0"/>
              <a:t> </a:t>
            </a:r>
            <a:r>
              <a:rPr lang="en-US" sz="3600" b="1" dirty="0">
                <a:solidFill>
                  <a:srgbClr val="FFC000"/>
                </a:solidFill>
              </a:rPr>
              <a:t>A</a:t>
            </a:r>
            <a:r>
              <a:rPr lang="en-US" sz="3600" b="1" dirty="0"/>
              <a:t>  -   </a:t>
            </a:r>
            <a:r>
              <a:rPr lang="en-US" sz="3600" b="1" dirty="0">
                <a:solidFill>
                  <a:srgbClr val="92D050"/>
                </a:solidFill>
              </a:rPr>
              <a:t>T</a:t>
            </a:r>
          </a:p>
          <a:p>
            <a:r>
              <a:rPr lang="en-US" sz="36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G   </a:t>
            </a:r>
            <a:r>
              <a:rPr lang="en-US" sz="3600" b="1" dirty="0">
                <a:solidFill>
                  <a:prstClr val="black"/>
                </a:solidFill>
              </a:rPr>
              <a:t>- </a:t>
            </a:r>
            <a:r>
              <a:rPr lang="en-US" sz="3600" b="1" dirty="0">
                <a:solidFill>
                  <a:srgbClr val="00B0F0"/>
                </a:solidFill>
              </a:rPr>
              <a:t>C</a:t>
            </a:r>
            <a:r>
              <a:rPr lang="en-US" sz="3600" b="1" dirty="0">
                <a:solidFill>
                  <a:prstClr val="black"/>
                </a:solidFill>
              </a:rPr>
              <a:t>  </a:t>
            </a:r>
          </a:p>
          <a:p>
            <a:r>
              <a:rPr lang="en-US" sz="3600" b="1" dirty="0">
                <a:solidFill>
                  <a:prstClr val="black"/>
                </a:solidFill>
              </a:rPr>
              <a:t> </a:t>
            </a:r>
            <a:r>
              <a:rPr lang="en-US" sz="3600" b="1" dirty="0">
                <a:solidFill>
                  <a:srgbClr val="92D050"/>
                </a:solidFill>
              </a:rPr>
              <a:t>T</a:t>
            </a:r>
            <a:r>
              <a:rPr lang="en-US" sz="3600" b="1" dirty="0"/>
              <a:t>  -   </a:t>
            </a:r>
            <a:r>
              <a:rPr lang="en-US" sz="3600" b="1" dirty="0">
                <a:solidFill>
                  <a:srgbClr val="FFC000"/>
                </a:solidFill>
              </a:rPr>
              <a:t>A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2209996" y="3113256"/>
            <a:ext cx="1219005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dirty="0"/>
              <a:t>template strand</a:t>
            </a:r>
          </a:p>
        </p:txBody>
      </p:sp>
      <p:cxnSp>
        <p:nvCxnSpPr>
          <p:cNvPr id="10" name="Straight Arrow Connector 9"/>
          <p:cNvCxnSpPr/>
          <p:nvPr/>
        </p:nvCxnSpPr>
        <p:spPr>
          <a:xfrm>
            <a:off x="3200400" y="3379651"/>
            <a:ext cx="457200" cy="15240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2133601" y="726288"/>
            <a:ext cx="1600589" cy="1631216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/>
              <a:t>In eukaryotic cells, transcription occurs in the nucleus</a:t>
            </a:r>
          </a:p>
        </p:txBody>
      </p:sp>
      <p:sp>
        <p:nvSpPr>
          <p:cNvPr id="13" name="Title 1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" name="TextBox 1"/>
          <p:cNvSpPr txBox="1"/>
          <p:nvPr/>
        </p:nvSpPr>
        <p:spPr>
          <a:xfrm>
            <a:off x="5912708" y="3813323"/>
            <a:ext cx="3515497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i="1" dirty="0" smtClean="0">
                <a:solidFill>
                  <a:srgbClr val="FF0000"/>
                </a:solidFill>
              </a:rPr>
              <a:t>DON’T WRITE ANYTHING IN THIS SPACE! YOU WILL NEED TO LATER</a:t>
            </a:r>
            <a:endParaRPr lang="en-US" sz="3200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28430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25158" y="-177114"/>
            <a:ext cx="7826375" cy="1143000"/>
          </a:xfrm>
        </p:spPr>
        <p:txBody>
          <a:bodyPr>
            <a:normAutofit fontScale="90000"/>
          </a:bodyPr>
          <a:lstStyle/>
          <a:p>
            <a:r>
              <a:rPr lang="en-US" sz="4000" b="1" dirty="0" smtClean="0"/>
              <a:t>Transcription</a:t>
            </a:r>
            <a:r>
              <a:rPr lang="en-US" sz="4000" dirty="0" smtClean="0"/>
              <a:t>: process which makes RNA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4184" y="1143000"/>
            <a:ext cx="11173864" cy="4868870"/>
          </a:xfrm>
        </p:spPr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en-US" dirty="0" smtClean="0"/>
              <a:t>Section </a:t>
            </a:r>
            <a:r>
              <a:rPr lang="en-US" dirty="0"/>
              <a:t>of DNA (a gene) unzipped 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Complementary RNA nucleotides added to </a:t>
            </a:r>
            <a:r>
              <a:rPr lang="en-US" dirty="0" smtClean="0"/>
              <a:t>one </a:t>
            </a:r>
            <a:r>
              <a:rPr lang="en-US" dirty="0"/>
              <a:t>strand of DNA (template strand) 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RNA detaches from DNA. DNA re-zipped. RNA can leave nucleus. </a:t>
            </a:r>
          </a:p>
        </p:txBody>
      </p:sp>
      <p:pic>
        <p:nvPicPr>
          <p:cNvPr id="1026" name="Picture 2" descr="http://www.phschool.com/science/biology_place/biocoach/images/transcription/startrans.gif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459"/>
          <a:stretch/>
        </p:blipFill>
        <p:spPr bwMode="auto">
          <a:xfrm>
            <a:off x="1676401" y="3365937"/>
            <a:ext cx="8893277" cy="3492063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10925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5327"/>
          <a:stretch/>
        </p:blipFill>
        <p:spPr>
          <a:xfrm>
            <a:off x="2133601" y="-13855"/>
            <a:ext cx="8347031" cy="6774873"/>
          </a:xfrm>
        </p:spPr>
      </p:pic>
      <p:sp>
        <p:nvSpPr>
          <p:cNvPr id="4" name="AutoShape 2" descr="https://encrypted-tbn0.gstatic.com/images?q=tbn:ANd9GcSmjZcDclyosTPaQm5-s8RPJewYE4fnbn5u41rCd6KtA3oIlKkv"/>
          <p:cNvSpPr>
            <a:spLocks noChangeAspect="1" noChangeArrowheads="1"/>
          </p:cNvSpPr>
          <p:nvPr/>
        </p:nvSpPr>
        <p:spPr bwMode="auto">
          <a:xfrm>
            <a:off x="1679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936"/>
          <a:stretch/>
        </p:blipFill>
        <p:spPr>
          <a:xfrm>
            <a:off x="3858491" y="160339"/>
            <a:ext cx="4766742" cy="2763117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133601" y="1295401"/>
            <a:ext cx="1600589" cy="1015663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bg1"/>
                </a:solidFill>
              </a:rPr>
              <a:t>Transcription occurs in the nucleus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505200" y="3214375"/>
            <a:ext cx="1523611" cy="341632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solidFill>
                  <a:srgbClr val="92D050"/>
                </a:solidFill>
              </a:rPr>
              <a:t>T</a:t>
            </a:r>
            <a:r>
              <a:rPr lang="en-US" sz="3600" b="1" dirty="0"/>
              <a:t>  -   </a:t>
            </a:r>
            <a:r>
              <a:rPr lang="en-US" sz="3600" b="1" dirty="0">
                <a:solidFill>
                  <a:srgbClr val="FFC000"/>
                </a:solidFill>
              </a:rPr>
              <a:t>A</a:t>
            </a:r>
          </a:p>
          <a:p>
            <a:pPr algn="ctr"/>
            <a:r>
              <a:rPr lang="en-US" sz="3600" b="1" dirty="0">
                <a:solidFill>
                  <a:srgbClr val="FFC000"/>
                </a:solidFill>
              </a:rPr>
              <a:t>A</a:t>
            </a:r>
            <a:r>
              <a:rPr lang="en-US" sz="3600" b="1" dirty="0"/>
              <a:t>  -   </a:t>
            </a:r>
            <a:r>
              <a:rPr lang="en-US" sz="3600" b="1" dirty="0">
                <a:solidFill>
                  <a:srgbClr val="92D050"/>
                </a:solidFill>
              </a:rPr>
              <a:t>T</a:t>
            </a:r>
            <a:endParaRPr lang="en-US" sz="3600" b="1" dirty="0">
              <a:solidFill>
                <a:srgbClr val="00B0F0"/>
              </a:solidFill>
            </a:endParaRPr>
          </a:p>
          <a:p>
            <a:pPr algn="ctr"/>
            <a:r>
              <a:rPr lang="en-US" sz="3600" b="1" dirty="0">
                <a:solidFill>
                  <a:srgbClr val="00B0F0"/>
                </a:solidFill>
              </a:rPr>
              <a:t>C</a:t>
            </a:r>
            <a:r>
              <a:rPr lang="en-US" sz="3600" b="1" dirty="0"/>
              <a:t>  -   </a:t>
            </a:r>
            <a:r>
              <a:rPr lang="en-US" sz="36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</a:t>
            </a:r>
          </a:p>
          <a:p>
            <a:r>
              <a:rPr lang="en-US" sz="3600" b="1" dirty="0"/>
              <a:t> </a:t>
            </a:r>
            <a:r>
              <a:rPr lang="en-US" sz="3600" b="1" dirty="0">
                <a:solidFill>
                  <a:srgbClr val="FFC000"/>
                </a:solidFill>
              </a:rPr>
              <a:t>A</a:t>
            </a:r>
            <a:r>
              <a:rPr lang="en-US" sz="3600" b="1" dirty="0"/>
              <a:t>  -   </a:t>
            </a:r>
            <a:r>
              <a:rPr lang="en-US" sz="3600" b="1" dirty="0">
                <a:solidFill>
                  <a:srgbClr val="92D050"/>
                </a:solidFill>
              </a:rPr>
              <a:t>T</a:t>
            </a:r>
          </a:p>
          <a:p>
            <a:r>
              <a:rPr lang="en-US" sz="36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G   </a:t>
            </a:r>
            <a:r>
              <a:rPr lang="en-US" sz="3600" b="1" dirty="0">
                <a:solidFill>
                  <a:prstClr val="black"/>
                </a:solidFill>
              </a:rPr>
              <a:t>- </a:t>
            </a:r>
            <a:r>
              <a:rPr lang="en-US" sz="3600" b="1" dirty="0">
                <a:solidFill>
                  <a:srgbClr val="00B0F0"/>
                </a:solidFill>
              </a:rPr>
              <a:t>C</a:t>
            </a:r>
            <a:r>
              <a:rPr lang="en-US" sz="3600" b="1" dirty="0">
                <a:solidFill>
                  <a:prstClr val="black"/>
                </a:solidFill>
              </a:rPr>
              <a:t>  </a:t>
            </a:r>
          </a:p>
          <a:p>
            <a:r>
              <a:rPr lang="en-US" sz="3600" b="1" dirty="0">
                <a:solidFill>
                  <a:prstClr val="black"/>
                </a:solidFill>
              </a:rPr>
              <a:t> </a:t>
            </a:r>
            <a:r>
              <a:rPr lang="en-US" sz="3600" b="1" dirty="0">
                <a:solidFill>
                  <a:srgbClr val="92D050"/>
                </a:solidFill>
              </a:rPr>
              <a:t>T</a:t>
            </a:r>
            <a:r>
              <a:rPr lang="en-US" sz="3600" b="1" dirty="0"/>
              <a:t>  -   </a:t>
            </a:r>
            <a:r>
              <a:rPr lang="en-US" sz="3600" b="1" dirty="0">
                <a:solidFill>
                  <a:srgbClr val="FFC000"/>
                </a:solidFill>
              </a:rPr>
              <a:t>A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2209996" y="3113256"/>
            <a:ext cx="1219005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dirty="0"/>
              <a:t>template strand</a:t>
            </a:r>
          </a:p>
        </p:txBody>
      </p:sp>
      <p:cxnSp>
        <p:nvCxnSpPr>
          <p:cNvPr id="10" name="Straight Arrow Connector 9"/>
          <p:cNvCxnSpPr/>
          <p:nvPr/>
        </p:nvCxnSpPr>
        <p:spPr>
          <a:xfrm>
            <a:off x="3200400" y="3379651"/>
            <a:ext cx="457200" cy="15240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5928138" y="3246330"/>
            <a:ext cx="841373" cy="341632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solidFill>
                  <a:srgbClr val="FFC000"/>
                </a:solidFill>
              </a:rPr>
              <a:t>A</a:t>
            </a:r>
          </a:p>
          <a:p>
            <a:pPr algn="ctr"/>
            <a:endParaRPr lang="en-US" sz="3600" b="1" dirty="0">
              <a:solidFill>
                <a:srgbClr val="FFC000"/>
              </a:solidFill>
            </a:endParaRPr>
          </a:p>
          <a:p>
            <a:pPr algn="ctr"/>
            <a:endParaRPr lang="en-US" sz="3600" b="1" dirty="0">
              <a:solidFill>
                <a:srgbClr val="FFC000"/>
              </a:solidFill>
            </a:endParaRPr>
          </a:p>
          <a:p>
            <a:pPr algn="ctr"/>
            <a:endParaRPr lang="en-US" sz="3600" b="1" dirty="0">
              <a:solidFill>
                <a:srgbClr val="FFC000"/>
              </a:solidFill>
            </a:endParaRPr>
          </a:p>
          <a:p>
            <a:pPr algn="ctr"/>
            <a:endParaRPr lang="en-US" sz="3600" b="1" dirty="0">
              <a:solidFill>
                <a:srgbClr val="FFC000"/>
              </a:solidFill>
            </a:endParaRPr>
          </a:p>
          <a:p>
            <a:pPr algn="ctr"/>
            <a:endParaRPr lang="en-US" sz="3600" b="1" dirty="0">
              <a:solidFill>
                <a:srgbClr val="FFC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133601" y="726288"/>
            <a:ext cx="1600589" cy="1631216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/>
              <a:t>In eukaryotic cells, transcription occurs in the nucleus</a:t>
            </a:r>
          </a:p>
        </p:txBody>
      </p:sp>
      <p:sp>
        <p:nvSpPr>
          <p:cNvPr id="13" name="Title 1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" name="Right Arrow 1"/>
          <p:cNvSpPr/>
          <p:nvPr/>
        </p:nvSpPr>
        <p:spPr>
          <a:xfrm>
            <a:off x="5241465" y="4648200"/>
            <a:ext cx="549736" cy="33675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07336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5327"/>
          <a:stretch/>
        </p:blipFill>
        <p:spPr>
          <a:xfrm>
            <a:off x="2133601" y="-13855"/>
            <a:ext cx="8347031" cy="6774873"/>
          </a:xfrm>
        </p:spPr>
      </p:pic>
      <p:sp>
        <p:nvSpPr>
          <p:cNvPr id="4" name="AutoShape 2" descr="https://encrypted-tbn0.gstatic.com/images?q=tbn:ANd9GcSmjZcDclyosTPaQm5-s8RPJewYE4fnbn5u41rCd6KtA3oIlKkv"/>
          <p:cNvSpPr>
            <a:spLocks noChangeAspect="1" noChangeArrowheads="1"/>
          </p:cNvSpPr>
          <p:nvPr/>
        </p:nvSpPr>
        <p:spPr bwMode="auto">
          <a:xfrm>
            <a:off x="1679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936"/>
          <a:stretch/>
        </p:blipFill>
        <p:spPr>
          <a:xfrm>
            <a:off x="3858491" y="160339"/>
            <a:ext cx="4766742" cy="2763117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133601" y="1295401"/>
            <a:ext cx="1600589" cy="1015663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bg1"/>
                </a:solidFill>
              </a:rPr>
              <a:t>Transcription occurs in the nucleus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505200" y="3214375"/>
            <a:ext cx="1523611" cy="341632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solidFill>
                  <a:srgbClr val="92D050"/>
                </a:solidFill>
              </a:rPr>
              <a:t>T</a:t>
            </a:r>
            <a:r>
              <a:rPr lang="en-US" sz="3600" b="1" dirty="0"/>
              <a:t>  -   </a:t>
            </a:r>
            <a:r>
              <a:rPr lang="en-US" sz="3600" b="1" dirty="0">
                <a:solidFill>
                  <a:srgbClr val="FFC000"/>
                </a:solidFill>
              </a:rPr>
              <a:t>A</a:t>
            </a:r>
          </a:p>
          <a:p>
            <a:pPr algn="ctr"/>
            <a:r>
              <a:rPr lang="en-US" sz="3600" b="1" dirty="0">
                <a:solidFill>
                  <a:srgbClr val="FFC000"/>
                </a:solidFill>
              </a:rPr>
              <a:t>A</a:t>
            </a:r>
            <a:r>
              <a:rPr lang="en-US" sz="3600" b="1" dirty="0"/>
              <a:t>  -   </a:t>
            </a:r>
            <a:r>
              <a:rPr lang="en-US" sz="3600" b="1" dirty="0">
                <a:solidFill>
                  <a:srgbClr val="92D050"/>
                </a:solidFill>
              </a:rPr>
              <a:t>T</a:t>
            </a:r>
            <a:endParaRPr lang="en-US" sz="3600" b="1" dirty="0">
              <a:solidFill>
                <a:srgbClr val="00B0F0"/>
              </a:solidFill>
            </a:endParaRPr>
          </a:p>
          <a:p>
            <a:pPr algn="ctr"/>
            <a:r>
              <a:rPr lang="en-US" sz="3600" b="1" dirty="0">
                <a:solidFill>
                  <a:srgbClr val="00B0F0"/>
                </a:solidFill>
              </a:rPr>
              <a:t>C</a:t>
            </a:r>
            <a:r>
              <a:rPr lang="en-US" sz="3600" b="1" dirty="0"/>
              <a:t>  -   </a:t>
            </a:r>
            <a:r>
              <a:rPr lang="en-US" sz="36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</a:t>
            </a:r>
          </a:p>
          <a:p>
            <a:r>
              <a:rPr lang="en-US" sz="3600" b="1" dirty="0"/>
              <a:t> </a:t>
            </a:r>
            <a:r>
              <a:rPr lang="en-US" sz="3600" b="1" dirty="0">
                <a:solidFill>
                  <a:srgbClr val="FFC000"/>
                </a:solidFill>
              </a:rPr>
              <a:t>A</a:t>
            </a:r>
            <a:r>
              <a:rPr lang="en-US" sz="3600" b="1" dirty="0"/>
              <a:t>  -   </a:t>
            </a:r>
            <a:r>
              <a:rPr lang="en-US" sz="3600" b="1" dirty="0">
                <a:solidFill>
                  <a:srgbClr val="92D050"/>
                </a:solidFill>
              </a:rPr>
              <a:t>T</a:t>
            </a:r>
          </a:p>
          <a:p>
            <a:r>
              <a:rPr lang="en-US" sz="36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G   </a:t>
            </a:r>
            <a:r>
              <a:rPr lang="en-US" sz="3600" b="1" dirty="0">
                <a:solidFill>
                  <a:prstClr val="black"/>
                </a:solidFill>
              </a:rPr>
              <a:t>- </a:t>
            </a:r>
            <a:r>
              <a:rPr lang="en-US" sz="3600" b="1" dirty="0">
                <a:solidFill>
                  <a:srgbClr val="00B0F0"/>
                </a:solidFill>
              </a:rPr>
              <a:t>C</a:t>
            </a:r>
            <a:r>
              <a:rPr lang="en-US" sz="3600" b="1" dirty="0">
                <a:solidFill>
                  <a:prstClr val="black"/>
                </a:solidFill>
              </a:rPr>
              <a:t>  </a:t>
            </a:r>
          </a:p>
          <a:p>
            <a:r>
              <a:rPr lang="en-US" sz="3600" b="1" dirty="0">
                <a:solidFill>
                  <a:prstClr val="black"/>
                </a:solidFill>
              </a:rPr>
              <a:t> </a:t>
            </a:r>
            <a:r>
              <a:rPr lang="en-US" sz="3600" b="1" dirty="0">
                <a:solidFill>
                  <a:srgbClr val="92D050"/>
                </a:solidFill>
              </a:rPr>
              <a:t>T</a:t>
            </a:r>
            <a:r>
              <a:rPr lang="en-US" sz="3600" b="1" dirty="0"/>
              <a:t>  -   </a:t>
            </a:r>
            <a:r>
              <a:rPr lang="en-US" sz="3600" b="1" dirty="0">
                <a:solidFill>
                  <a:srgbClr val="FFC000"/>
                </a:solidFill>
              </a:rPr>
              <a:t>A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2209996" y="3113256"/>
            <a:ext cx="1219005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dirty="0"/>
              <a:t>template strand</a:t>
            </a:r>
          </a:p>
        </p:txBody>
      </p:sp>
      <p:cxnSp>
        <p:nvCxnSpPr>
          <p:cNvPr id="10" name="Straight Arrow Connector 9"/>
          <p:cNvCxnSpPr/>
          <p:nvPr/>
        </p:nvCxnSpPr>
        <p:spPr>
          <a:xfrm>
            <a:off x="3200400" y="3379651"/>
            <a:ext cx="457200" cy="15240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5928138" y="3246330"/>
            <a:ext cx="841373" cy="341632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solidFill>
                  <a:srgbClr val="FFC000"/>
                </a:solidFill>
              </a:rPr>
              <a:t>A</a:t>
            </a:r>
          </a:p>
          <a:p>
            <a:pPr algn="ctr"/>
            <a:r>
              <a:rPr lang="en-US" sz="3600" b="1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U</a:t>
            </a:r>
          </a:p>
          <a:p>
            <a:pPr algn="ctr"/>
            <a:r>
              <a:rPr lang="en-US" sz="36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</a:t>
            </a:r>
          </a:p>
          <a:p>
            <a:pPr algn="ctr"/>
            <a:r>
              <a:rPr lang="en-US" sz="3600" b="1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U</a:t>
            </a:r>
          </a:p>
          <a:p>
            <a:pPr algn="ctr"/>
            <a:r>
              <a:rPr lang="en-US" sz="3600" b="1" dirty="0">
                <a:solidFill>
                  <a:srgbClr val="00B0F0"/>
                </a:solidFill>
              </a:rPr>
              <a:t>C</a:t>
            </a:r>
            <a:endParaRPr lang="en-US" sz="3600" b="1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 lvl="0" algn="ctr"/>
            <a:r>
              <a:rPr lang="en-US" sz="3600" b="1" dirty="0">
                <a:solidFill>
                  <a:srgbClr val="FFC000"/>
                </a:solidFill>
              </a:rPr>
              <a:t>A</a:t>
            </a:r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2133601" y="726288"/>
            <a:ext cx="1600589" cy="1631216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/>
              <a:t>In eukaryotic cells, transcription occurs in the nucleus</a:t>
            </a:r>
          </a:p>
        </p:txBody>
      </p:sp>
      <p:sp>
        <p:nvSpPr>
          <p:cNvPr id="13" name="Title 1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4" name="Right Arrow 13"/>
          <p:cNvSpPr/>
          <p:nvPr/>
        </p:nvSpPr>
        <p:spPr>
          <a:xfrm>
            <a:off x="5241465" y="4648200"/>
            <a:ext cx="549736" cy="33675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10302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http://www.tokresource.org/tok_classes/biobiobio/biomenu/transcription_translation/transcription_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0400" y="304800"/>
            <a:ext cx="6324600" cy="6324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6" name="Straight Arrow Connector 5"/>
          <p:cNvCxnSpPr/>
          <p:nvPr/>
        </p:nvCxnSpPr>
        <p:spPr>
          <a:xfrm>
            <a:off x="3048000" y="762000"/>
            <a:ext cx="1219200" cy="7620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1981200" y="577334"/>
            <a:ext cx="1219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/>
              <a:t>nucleus</a:t>
            </a:r>
          </a:p>
        </p:txBody>
      </p:sp>
      <p:cxnSp>
        <p:nvCxnSpPr>
          <p:cNvPr id="13" name="Straight Arrow Connector 12"/>
          <p:cNvCxnSpPr/>
          <p:nvPr/>
        </p:nvCxnSpPr>
        <p:spPr>
          <a:xfrm flipV="1">
            <a:off x="3048000" y="4800600"/>
            <a:ext cx="1371600" cy="15240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1828800" y="4800600"/>
            <a:ext cx="1524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/>
              <a:t>cytoplasm</a:t>
            </a:r>
          </a:p>
        </p:txBody>
      </p:sp>
    </p:spTree>
    <p:extLst>
      <p:ext uri="{BB962C8B-B14F-4D97-AF65-F5344CB8AC3E}">
        <p14:creationId xmlns:p14="http://schemas.microsoft.com/office/powerpoint/2010/main" val="27873210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193" y="-126751"/>
            <a:ext cx="8229600" cy="1143000"/>
          </a:xfrm>
        </p:spPr>
        <p:txBody>
          <a:bodyPr/>
          <a:lstStyle/>
          <a:p>
            <a:pPr algn="ctr"/>
            <a:r>
              <a:rPr lang="en-US" b="1" dirty="0" smtClean="0"/>
              <a:t>Translation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8811" y="1016249"/>
            <a:ext cx="11621086" cy="4260294"/>
          </a:xfrm>
        </p:spPr>
        <p:txBody>
          <a:bodyPr/>
          <a:lstStyle/>
          <a:p>
            <a:r>
              <a:rPr lang="en-US" sz="3200" dirty="0"/>
              <a:t>Process of converting an mRNA message into </a:t>
            </a:r>
            <a:r>
              <a:rPr lang="en-US" sz="3200" dirty="0" smtClean="0"/>
              <a:t>a chain </a:t>
            </a:r>
            <a:r>
              <a:rPr lang="en-US" sz="3200" dirty="0"/>
              <a:t>of amino </a:t>
            </a:r>
            <a:r>
              <a:rPr lang="en-US" sz="3200" dirty="0" smtClean="0"/>
              <a:t>acids</a:t>
            </a:r>
            <a:r>
              <a:rPr lang="en-US" dirty="0"/>
              <a:t> </a:t>
            </a:r>
            <a:r>
              <a:rPr lang="en-US" sz="3200" dirty="0" smtClean="0"/>
              <a:t>which folds to become a protein</a:t>
            </a:r>
            <a:endParaRPr lang="en-US" sz="3200" dirty="0"/>
          </a:p>
        </p:txBody>
      </p:sp>
      <p:pic>
        <p:nvPicPr>
          <p:cNvPr id="1026" name="Picture 2" descr="http://upload.wikimedia.org/wikipedia/commons/0/0f/Peptide_syn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7613" y="2646218"/>
            <a:ext cx="6592354" cy="4211782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04435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5327"/>
          <a:stretch/>
        </p:blipFill>
        <p:spPr>
          <a:xfrm>
            <a:off x="2133601" y="-13855"/>
            <a:ext cx="8347031" cy="6774873"/>
          </a:xfrm>
        </p:spPr>
      </p:pic>
      <p:sp>
        <p:nvSpPr>
          <p:cNvPr id="4" name="AutoShape 2" descr="https://encrypted-tbn0.gstatic.com/images?q=tbn:ANd9GcSmjZcDclyosTPaQm5-s8RPJewYE4fnbn5u41rCd6KtA3oIlKkv"/>
          <p:cNvSpPr>
            <a:spLocks noChangeAspect="1" noChangeArrowheads="1"/>
          </p:cNvSpPr>
          <p:nvPr/>
        </p:nvSpPr>
        <p:spPr bwMode="auto">
          <a:xfrm>
            <a:off x="1679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936"/>
          <a:stretch/>
        </p:blipFill>
        <p:spPr>
          <a:xfrm>
            <a:off x="3858491" y="160339"/>
            <a:ext cx="4766742" cy="2763117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133601" y="1295401"/>
            <a:ext cx="1600589" cy="1015663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bg1"/>
                </a:solidFill>
              </a:rPr>
              <a:t>Transcription occurs in the nucleus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505200" y="3214375"/>
            <a:ext cx="1523611" cy="341632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solidFill>
                  <a:srgbClr val="92D050"/>
                </a:solidFill>
              </a:rPr>
              <a:t>T</a:t>
            </a:r>
            <a:r>
              <a:rPr lang="en-US" sz="3600" b="1" dirty="0"/>
              <a:t>  -   </a:t>
            </a:r>
            <a:r>
              <a:rPr lang="en-US" sz="3600" b="1" dirty="0">
                <a:solidFill>
                  <a:srgbClr val="FFC000"/>
                </a:solidFill>
              </a:rPr>
              <a:t>A</a:t>
            </a:r>
          </a:p>
          <a:p>
            <a:pPr algn="ctr"/>
            <a:r>
              <a:rPr lang="en-US" sz="3600" b="1" dirty="0">
                <a:solidFill>
                  <a:srgbClr val="FFC000"/>
                </a:solidFill>
              </a:rPr>
              <a:t>A</a:t>
            </a:r>
            <a:r>
              <a:rPr lang="en-US" sz="3600" b="1" dirty="0"/>
              <a:t>  -   </a:t>
            </a:r>
            <a:r>
              <a:rPr lang="en-US" sz="3600" b="1" dirty="0">
                <a:solidFill>
                  <a:srgbClr val="92D050"/>
                </a:solidFill>
              </a:rPr>
              <a:t>T</a:t>
            </a:r>
            <a:endParaRPr lang="en-US" sz="3600" b="1" dirty="0">
              <a:solidFill>
                <a:srgbClr val="00B0F0"/>
              </a:solidFill>
            </a:endParaRPr>
          </a:p>
          <a:p>
            <a:pPr algn="ctr"/>
            <a:r>
              <a:rPr lang="en-US" sz="3600" b="1" dirty="0">
                <a:solidFill>
                  <a:srgbClr val="00B0F0"/>
                </a:solidFill>
              </a:rPr>
              <a:t>C</a:t>
            </a:r>
            <a:r>
              <a:rPr lang="en-US" sz="3600" b="1" dirty="0"/>
              <a:t>  -   </a:t>
            </a:r>
            <a:r>
              <a:rPr lang="en-US" sz="36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</a:t>
            </a:r>
          </a:p>
          <a:p>
            <a:r>
              <a:rPr lang="en-US" sz="3600" b="1" dirty="0"/>
              <a:t> </a:t>
            </a:r>
            <a:r>
              <a:rPr lang="en-US" sz="3600" b="1" dirty="0">
                <a:solidFill>
                  <a:srgbClr val="FFC000"/>
                </a:solidFill>
              </a:rPr>
              <a:t>A</a:t>
            </a:r>
            <a:r>
              <a:rPr lang="en-US" sz="3600" b="1" dirty="0"/>
              <a:t>  -   </a:t>
            </a:r>
            <a:r>
              <a:rPr lang="en-US" sz="3600" b="1" dirty="0">
                <a:solidFill>
                  <a:srgbClr val="92D050"/>
                </a:solidFill>
              </a:rPr>
              <a:t>T</a:t>
            </a:r>
          </a:p>
          <a:p>
            <a:r>
              <a:rPr lang="en-US" sz="36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G   </a:t>
            </a:r>
            <a:r>
              <a:rPr lang="en-US" sz="3600" b="1" dirty="0">
                <a:solidFill>
                  <a:prstClr val="black"/>
                </a:solidFill>
              </a:rPr>
              <a:t>- </a:t>
            </a:r>
            <a:r>
              <a:rPr lang="en-US" sz="3600" b="1" dirty="0">
                <a:solidFill>
                  <a:srgbClr val="00B0F0"/>
                </a:solidFill>
              </a:rPr>
              <a:t>C</a:t>
            </a:r>
            <a:r>
              <a:rPr lang="en-US" sz="3600" b="1" dirty="0">
                <a:solidFill>
                  <a:prstClr val="black"/>
                </a:solidFill>
              </a:rPr>
              <a:t>  </a:t>
            </a:r>
          </a:p>
          <a:p>
            <a:r>
              <a:rPr lang="en-US" sz="3600" b="1" dirty="0">
                <a:solidFill>
                  <a:prstClr val="black"/>
                </a:solidFill>
              </a:rPr>
              <a:t> </a:t>
            </a:r>
            <a:r>
              <a:rPr lang="en-US" sz="3600" b="1" dirty="0">
                <a:solidFill>
                  <a:srgbClr val="92D050"/>
                </a:solidFill>
              </a:rPr>
              <a:t>T</a:t>
            </a:r>
            <a:r>
              <a:rPr lang="en-US" sz="3600" b="1" dirty="0"/>
              <a:t>  -   </a:t>
            </a:r>
            <a:r>
              <a:rPr lang="en-US" sz="3600" b="1" dirty="0">
                <a:solidFill>
                  <a:srgbClr val="FFC000"/>
                </a:solidFill>
              </a:rPr>
              <a:t>A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2209996" y="3113256"/>
            <a:ext cx="1219005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dirty="0"/>
              <a:t>template strand</a:t>
            </a:r>
          </a:p>
        </p:txBody>
      </p:sp>
      <p:cxnSp>
        <p:nvCxnSpPr>
          <p:cNvPr id="10" name="Straight Arrow Connector 9"/>
          <p:cNvCxnSpPr/>
          <p:nvPr/>
        </p:nvCxnSpPr>
        <p:spPr>
          <a:xfrm>
            <a:off x="3200400" y="3379651"/>
            <a:ext cx="457200" cy="15240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5928138" y="3246330"/>
            <a:ext cx="841373" cy="341632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solidFill>
                  <a:srgbClr val="FFC000"/>
                </a:solidFill>
              </a:rPr>
              <a:t>A</a:t>
            </a:r>
          </a:p>
          <a:p>
            <a:pPr algn="ctr"/>
            <a:r>
              <a:rPr lang="en-US" sz="3600" b="1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U</a:t>
            </a:r>
          </a:p>
          <a:p>
            <a:pPr algn="ctr"/>
            <a:r>
              <a:rPr lang="en-US" sz="36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</a:t>
            </a:r>
          </a:p>
          <a:p>
            <a:pPr algn="ctr"/>
            <a:r>
              <a:rPr lang="en-US" sz="3600" b="1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U</a:t>
            </a:r>
          </a:p>
          <a:p>
            <a:pPr algn="ctr"/>
            <a:r>
              <a:rPr lang="en-US" sz="3600" b="1" dirty="0">
                <a:solidFill>
                  <a:srgbClr val="00B0F0"/>
                </a:solidFill>
              </a:rPr>
              <a:t>C</a:t>
            </a:r>
            <a:endParaRPr lang="en-US" sz="3600" b="1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 lvl="0" algn="ctr"/>
            <a:r>
              <a:rPr lang="en-US" sz="3600" b="1" dirty="0">
                <a:solidFill>
                  <a:srgbClr val="FFC000"/>
                </a:solidFill>
              </a:rPr>
              <a:t>A</a:t>
            </a:r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2133601" y="726288"/>
            <a:ext cx="1600589" cy="1631216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/>
              <a:t>In eukaryotic cells, transcription occurs in the nucleus</a:t>
            </a:r>
          </a:p>
        </p:txBody>
      </p:sp>
      <p:sp>
        <p:nvSpPr>
          <p:cNvPr id="13" name="Title 1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4" name="Right Arrow 13"/>
          <p:cNvSpPr/>
          <p:nvPr/>
        </p:nvSpPr>
        <p:spPr>
          <a:xfrm>
            <a:off x="5241465" y="4648200"/>
            <a:ext cx="549736" cy="33675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23391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Codon chart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6" name="Picture 2" descr="http://jacksonstrickland.weebly.com/uploads/1/3/5/8/13584186/4324322.jpg?43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0505" y="142598"/>
            <a:ext cx="6922360" cy="63031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83291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5327"/>
          <a:stretch/>
        </p:blipFill>
        <p:spPr>
          <a:xfrm>
            <a:off x="2133601" y="-13855"/>
            <a:ext cx="8347031" cy="6774873"/>
          </a:xfrm>
        </p:spPr>
      </p:pic>
      <p:sp>
        <p:nvSpPr>
          <p:cNvPr id="4" name="AutoShape 2" descr="https://encrypted-tbn0.gstatic.com/images?q=tbn:ANd9GcSmjZcDclyosTPaQm5-s8RPJewYE4fnbn5u41rCd6KtA3oIlKkv"/>
          <p:cNvSpPr>
            <a:spLocks noChangeAspect="1" noChangeArrowheads="1"/>
          </p:cNvSpPr>
          <p:nvPr/>
        </p:nvSpPr>
        <p:spPr bwMode="auto">
          <a:xfrm>
            <a:off x="1679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936"/>
          <a:stretch/>
        </p:blipFill>
        <p:spPr>
          <a:xfrm>
            <a:off x="3858491" y="160339"/>
            <a:ext cx="4766742" cy="2763117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133601" y="1295401"/>
            <a:ext cx="1600589" cy="1015663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bg1"/>
                </a:solidFill>
              </a:rPr>
              <a:t>Transcription occurs in the nucleus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505200" y="3214375"/>
            <a:ext cx="1523611" cy="341632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solidFill>
                  <a:srgbClr val="92D050"/>
                </a:solidFill>
              </a:rPr>
              <a:t>T</a:t>
            </a:r>
            <a:r>
              <a:rPr lang="en-US" sz="3600" b="1" dirty="0"/>
              <a:t>  -   </a:t>
            </a:r>
            <a:r>
              <a:rPr lang="en-US" sz="3600" b="1" dirty="0">
                <a:solidFill>
                  <a:srgbClr val="FFC000"/>
                </a:solidFill>
              </a:rPr>
              <a:t>A</a:t>
            </a:r>
          </a:p>
          <a:p>
            <a:pPr algn="ctr"/>
            <a:r>
              <a:rPr lang="en-US" sz="3600" b="1" dirty="0">
                <a:solidFill>
                  <a:srgbClr val="FFC000"/>
                </a:solidFill>
              </a:rPr>
              <a:t>A</a:t>
            </a:r>
            <a:r>
              <a:rPr lang="en-US" sz="3600" b="1" dirty="0"/>
              <a:t>  -   </a:t>
            </a:r>
            <a:r>
              <a:rPr lang="en-US" sz="3600" b="1" dirty="0">
                <a:solidFill>
                  <a:srgbClr val="92D050"/>
                </a:solidFill>
              </a:rPr>
              <a:t>T</a:t>
            </a:r>
            <a:endParaRPr lang="en-US" sz="3600" b="1" dirty="0">
              <a:solidFill>
                <a:srgbClr val="00B0F0"/>
              </a:solidFill>
            </a:endParaRPr>
          </a:p>
          <a:p>
            <a:pPr algn="ctr"/>
            <a:r>
              <a:rPr lang="en-US" sz="3600" b="1" dirty="0">
                <a:solidFill>
                  <a:srgbClr val="00B0F0"/>
                </a:solidFill>
              </a:rPr>
              <a:t>C</a:t>
            </a:r>
            <a:r>
              <a:rPr lang="en-US" sz="3600" b="1" dirty="0"/>
              <a:t>  -   </a:t>
            </a:r>
            <a:r>
              <a:rPr lang="en-US" sz="36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</a:t>
            </a:r>
          </a:p>
          <a:p>
            <a:r>
              <a:rPr lang="en-US" sz="3600" b="1" dirty="0"/>
              <a:t> </a:t>
            </a:r>
            <a:r>
              <a:rPr lang="en-US" sz="3600" b="1" dirty="0">
                <a:solidFill>
                  <a:srgbClr val="FFC000"/>
                </a:solidFill>
              </a:rPr>
              <a:t>A</a:t>
            </a:r>
            <a:r>
              <a:rPr lang="en-US" sz="3600" b="1" dirty="0"/>
              <a:t>  -   </a:t>
            </a:r>
            <a:r>
              <a:rPr lang="en-US" sz="3600" b="1" dirty="0">
                <a:solidFill>
                  <a:srgbClr val="92D050"/>
                </a:solidFill>
              </a:rPr>
              <a:t>T</a:t>
            </a:r>
          </a:p>
          <a:p>
            <a:r>
              <a:rPr lang="en-US" sz="36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G   </a:t>
            </a:r>
            <a:r>
              <a:rPr lang="en-US" sz="3600" b="1" dirty="0">
                <a:solidFill>
                  <a:prstClr val="black"/>
                </a:solidFill>
              </a:rPr>
              <a:t>- </a:t>
            </a:r>
            <a:r>
              <a:rPr lang="en-US" sz="3600" b="1" dirty="0">
                <a:solidFill>
                  <a:srgbClr val="00B0F0"/>
                </a:solidFill>
              </a:rPr>
              <a:t>C</a:t>
            </a:r>
            <a:r>
              <a:rPr lang="en-US" sz="3600" b="1" dirty="0">
                <a:solidFill>
                  <a:prstClr val="black"/>
                </a:solidFill>
              </a:rPr>
              <a:t>  </a:t>
            </a:r>
          </a:p>
          <a:p>
            <a:r>
              <a:rPr lang="en-US" sz="3600" b="1" dirty="0">
                <a:solidFill>
                  <a:prstClr val="black"/>
                </a:solidFill>
              </a:rPr>
              <a:t> </a:t>
            </a:r>
            <a:r>
              <a:rPr lang="en-US" sz="3600" b="1" dirty="0">
                <a:solidFill>
                  <a:srgbClr val="92D050"/>
                </a:solidFill>
              </a:rPr>
              <a:t>T</a:t>
            </a:r>
            <a:r>
              <a:rPr lang="en-US" sz="3600" b="1" dirty="0"/>
              <a:t>  -   </a:t>
            </a:r>
            <a:r>
              <a:rPr lang="en-US" sz="3600" b="1" dirty="0">
                <a:solidFill>
                  <a:srgbClr val="FFC000"/>
                </a:solidFill>
              </a:rPr>
              <a:t>A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2209996" y="3113256"/>
            <a:ext cx="1219005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dirty="0"/>
              <a:t>template strand</a:t>
            </a:r>
          </a:p>
        </p:txBody>
      </p:sp>
      <p:cxnSp>
        <p:nvCxnSpPr>
          <p:cNvPr id="10" name="Straight Arrow Connector 9"/>
          <p:cNvCxnSpPr/>
          <p:nvPr/>
        </p:nvCxnSpPr>
        <p:spPr>
          <a:xfrm>
            <a:off x="3200400" y="3379651"/>
            <a:ext cx="457200" cy="15240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5928138" y="3246330"/>
            <a:ext cx="841373" cy="341632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solidFill>
                  <a:srgbClr val="FFC000"/>
                </a:solidFill>
              </a:rPr>
              <a:t>A</a:t>
            </a:r>
          </a:p>
          <a:p>
            <a:pPr algn="ctr"/>
            <a:r>
              <a:rPr lang="en-US" sz="3600" b="1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U</a:t>
            </a:r>
          </a:p>
          <a:p>
            <a:pPr algn="ctr"/>
            <a:r>
              <a:rPr lang="en-US" sz="36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</a:t>
            </a:r>
          </a:p>
          <a:p>
            <a:pPr algn="ctr"/>
            <a:r>
              <a:rPr lang="en-US" sz="3600" b="1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U</a:t>
            </a:r>
          </a:p>
          <a:p>
            <a:pPr algn="ctr"/>
            <a:r>
              <a:rPr lang="en-US" sz="3600" b="1" dirty="0">
                <a:solidFill>
                  <a:srgbClr val="00B0F0"/>
                </a:solidFill>
              </a:rPr>
              <a:t>C</a:t>
            </a:r>
            <a:endParaRPr lang="en-US" sz="3600" b="1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 lvl="0" algn="ctr"/>
            <a:r>
              <a:rPr lang="en-US" sz="3600" b="1" dirty="0">
                <a:solidFill>
                  <a:srgbClr val="FFC000"/>
                </a:solidFill>
              </a:rPr>
              <a:t>A</a:t>
            </a:r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2133601" y="726288"/>
            <a:ext cx="1600589" cy="1631216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/>
              <a:t>In eukaryotic cells, transcription occurs in the nucleus</a:t>
            </a:r>
          </a:p>
        </p:txBody>
      </p:sp>
      <p:sp>
        <p:nvSpPr>
          <p:cNvPr id="13" name="Title 1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4" name="Right Arrow 13"/>
          <p:cNvSpPr/>
          <p:nvPr/>
        </p:nvSpPr>
        <p:spPr>
          <a:xfrm>
            <a:off x="5241465" y="4648200"/>
            <a:ext cx="549736" cy="33675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ight Arrow 14"/>
          <p:cNvSpPr/>
          <p:nvPr/>
        </p:nvSpPr>
        <p:spPr>
          <a:xfrm>
            <a:off x="6934200" y="4648200"/>
            <a:ext cx="549736" cy="33675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Box 15"/>
          <p:cNvSpPr txBox="1"/>
          <p:nvPr/>
        </p:nvSpPr>
        <p:spPr>
          <a:xfrm>
            <a:off x="7696200" y="3630811"/>
            <a:ext cx="2503140" cy="64633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3600" b="1" u="sng" dirty="0"/>
              <a:t>Met</a:t>
            </a:r>
            <a:r>
              <a:rPr lang="en-US" sz="3600" b="1" dirty="0"/>
              <a:t>hionine</a:t>
            </a:r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7678994" y="5410201"/>
            <a:ext cx="1388806" cy="64633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3600" b="1" u="sng" dirty="0"/>
              <a:t>Ser</a:t>
            </a:r>
            <a:r>
              <a:rPr lang="en-US" sz="3600" b="1" dirty="0"/>
              <a:t>ine</a:t>
            </a:r>
            <a:endParaRPr lang="en-US" dirty="0"/>
          </a:p>
        </p:txBody>
      </p:sp>
      <p:sp>
        <p:nvSpPr>
          <p:cNvPr id="18" name="TextBox 17"/>
          <p:cNvSpPr txBox="1"/>
          <p:nvPr/>
        </p:nvSpPr>
        <p:spPr>
          <a:xfrm>
            <a:off x="8686412" y="878689"/>
            <a:ext cx="1600589" cy="1015663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/>
              <a:t>Translation occurs in ribosomes</a:t>
            </a:r>
          </a:p>
        </p:txBody>
      </p:sp>
    </p:spTree>
    <p:extLst>
      <p:ext uri="{BB962C8B-B14F-4D97-AF65-F5344CB8AC3E}">
        <p14:creationId xmlns:p14="http://schemas.microsoft.com/office/powerpoint/2010/main" val="13031232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hlinkClick r:id="rId2"/>
              </a:rPr>
              <a:t>What is a gene? </a:t>
            </a:r>
            <a:r>
              <a:rPr lang="en-US" dirty="0" smtClean="0"/>
              <a:t>(</a:t>
            </a:r>
            <a:r>
              <a:rPr lang="en-US" i="1" dirty="0" smtClean="0"/>
              <a:t>stated clearly</a:t>
            </a:r>
            <a:r>
              <a:rPr lang="en-US" dirty="0" smtClean="0"/>
              <a:t>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/>
          <a:srcRect b="6308"/>
          <a:stretch/>
        </p:blipFill>
        <p:spPr>
          <a:xfrm>
            <a:off x="2049598" y="1690688"/>
            <a:ext cx="8421180" cy="44381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166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89622" y="76200"/>
            <a:ext cx="8229600" cy="838200"/>
          </a:xfrm>
        </p:spPr>
        <p:txBody>
          <a:bodyPr/>
          <a:lstStyle/>
          <a:p>
            <a:r>
              <a:rPr lang="en-US" dirty="0" smtClean="0"/>
              <a:t>Translation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3652" y="1507523"/>
            <a:ext cx="6386385" cy="6792097"/>
          </a:xfrm>
        </p:spPr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sz="3200" b="1" dirty="0"/>
              <a:t>R</a:t>
            </a:r>
            <a:r>
              <a:rPr lang="en-US" sz="3200" b="1" dirty="0" smtClean="0"/>
              <a:t>ibosome attaches to mRNA </a:t>
            </a:r>
          </a:p>
          <a:p>
            <a:pPr marL="514350" indent="-514350">
              <a:buFont typeface="+mj-lt"/>
              <a:buAutoNum type="arabicPeriod"/>
            </a:pPr>
            <a:endParaRPr lang="en-US" sz="2000" b="1" dirty="0"/>
          </a:p>
          <a:p>
            <a:pPr marL="514350" indent="-514350">
              <a:buFont typeface="+mj-lt"/>
              <a:buAutoNum type="arabicPeriod"/>
            </a:pPr>
            <a:r>
              <a:rPr lang="en-US" sz="3200" b="1" dirty="0" smtClean="0"/>
              <a:t>Complementary </a:t>
            </a:r>
            <a:r>
              <a:rPr lang="en-US" sz="3200" b="1" dirty="0" err="1" smtClean="0"/>
              <a:t>tRNA</a:t>
            </a:r>
            <a:r>
              <a:rPr lang="en-US" sz="3200" b="1" dirty="0" smtClean="0"/>
              <a:t> anticodons bond to mRNA codons</a:t>
            </a:r>
          </a:p>
          <a:p>
            <a:pPr marL="514350" indent="-514350">
              <a:buFont typeface="+mj-lt"/>
              <a:buAutoNum type="arabicPeriod"/>
            </a:pPr>
            <a:endParaRPr lang="en-US" sz="2000" b="1" dirty="0"/>
          </a:p>
          <a:p>
            <a:pPr lvl="1">
              <a:buFont typeface="Wingdings" panose="05000000000000000000" pitchFamily="2" charset="2"/>
              <a:buChar char="§"/>
            </a:pPr>
            <a:r>
              <a:rPr lang="en-US" sz="2800" u="sng" dirty="0" smtClean="0"/>
              <a:t>Codon</a:t>
            </a:r>
            <a:r>
              <a:rPr lang="en-US" sz="2800" dirty="0" smtClean="0"/>
              <a:t>: three-nucleotide sequences on mRNA that codes for an A.A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sz="2800" u="sng" dirty="0" smtClean="0"/>
              <a:t>Anti-codon</a:t>
            </a:r>
            <a:r>
              <a:rPr lang="en-US" sz="2800" dirty="0" smtClean="0"/>
              <a:t>: set of three nucleotides that is  complementary to an mRNA codon</a:t>
            </a:r>
          </a:p>
        </p:txBody>
      </p:sp>
      <p:pic>
        <p:nvPicPr>
          <p:cNvPr id="4" name="Picture 2" descr="http://upload.wikimedia.org/wikipedia/commons/0/0f/Peptide_syn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220" t="9349" r="18439" b="7566"/>
          <a:stretch/>
        </p:blipFill>
        <p:spPr bwMode="auto">
          <a:xfrm>
            <a:off x="7333735" y="1101811"/>
            <a:ext cx="4466968" cy="5116814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57294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24577" y="-228600"/>
            <a:ext cx="8229600" cy="1143000"/>
          </a:xfrm>
        </p:spPr>
        <p:txBody>
          <a:bodyPr/>
          <a:lstStyle/>
          <a:p>
            <a:pPr algn="ctr"/>
            <a:r>
              <a:rPr lang="en-US" dirty="0" smtClean="0"/>
              <a:t>Translation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88772" y="914400"/>
            <a:ext cx="10319951" cy="4293245"/>
          </a:xfrm>
        </p:spPr>
        <p:txBody>
          <a:bodyPr/>
          <a:lstStyle/>
          <a:p>
            <a:pPr marL="0" indent="0">
              <a:buNone/>
            </a:pPr>
            <a:r>
              <a:rPr lang="en-US" sz="3200" b="1" dirty="0"/>
              <a:t>3. </a:t>
            </a:r>
            <a:r>
              <a:rPr lang="en-US" sz="3200" b="1" dirty="0" err="1"/>
              <a:t>tRNA</a:t>
            </a:r>
            <a:r>
              <a:rPr lang="en-US" sz="3200" b="1" dirty="0"/>
              <a:t> brings amino acid with </a:t>
            </a:r>
            <a:r>
              <a:rPr lang="en-US" sz="3200" b="1" dirty="0" smtClean="0"/>
              <a:t>it; </a:t>
            </a:r>
            <a:r>
              <a:rPr lang="en-US" sz="3200" b="1" dirty="0" err="1" smtClean="0"/>
              <a:t>a.a.’s</a:t>
            </a:r>
            <a:r>
              <a:rPr lang="en-US" sz="3200" b="1" dirty="0" smtClean="0"/>
              <a:t> bond together</a:t>
            </a:r>
          </a:p>
          <a:p>
            <a:pPr marL="0" indent="0">
              <a:buNone/>
            </a:pPr>
            <a:endParaRPr lang="en-US" sz="2000" b="1" dirty="0"/>
          </a:p>
          <a:p>
            <a:pPr marL="0" indent="0">
              <a:buNone/>
            </a:pPr>
            <a:r>
              <a:rPr lang="en-US" sz="3200" b="1" dirty="0"/>
              <a:t>4. Once all mRNA is “read”, </a:t>
            </a:r>
            <a:r>
              <a:rPr lang="en-US" sz="3200" b="1" dirty="0" err="1" smtClean="0"/>
              <a:t>a.a</a:t>
            </a:r>
            <a:r>
              <a:rPr lang="en-US" sz="3200" b="1" dirty="0" smtClean="0"/>
              <a:t>. </a:t>
            </a:r>
            <a:r>
              <a:rPr lang="en-US" sz="3200" b="1" dirty="0"/>
              <a:t>chain released and </a:t>
            </a:r>
            <a:r>
              <a:rPr lang="en-US" sz="3200" b="1" dirty="0" smtClean="0"/>
              <a:t>folds to become </a:t>
            </a:r>
            <a:r>
              <a:rPr lang="en-US" sz="3200" b="1" dirty="0"/>
              <a:t>a protein</a:t>
            </a:r>
          </a:p>
          <a:p>
            <a:endParaRPr lang="en-US" dirty="0"/>
          </a:p>
        </p:txBody>
      </p:sp>
      <p:pic>
        <p:nvPicPr>
          <p:cNvPr id="5" name="Picture 2" descr="http://upload.wikimedia.org/wikipedia/commons/0/0f/Peptide_syn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579"/>
          <a:stretch/>
        </p:blipFill>
        <p:spPr bwMode="auto">
          <a:xfrm>
            <a:off x="2898595" y="3008871"/>
            <a:ext cx="6592354" cy="3934691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29203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714"/>
          <a:stretch/>
        </p:blipFill>
        <p:spPr bwMode="auto">
          <a:xfrm>
            <a:off x="1530928" y="-34636"/>
            <a:ext cx="9137073" cy="68751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94035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Animations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 smtClean="0"/>
              <a:t>Transcription: </a:t>
            </a:r>
            <a:r>
              <a:rPr lang="fr-FR" dirty="0" smtClean="0">
                <a:hlinkClick r:id="rId3"/>
              </a:rPr>
              <a:t>https://www.youtube.com/watch?v=5MfSYnItYvg&amp;feature=relmfu</a:t>
            </a:r>
            <a:r>
              <a:rPr lang="fr-FR" dirty="0" smtClean="0"/>
              <a:t/>
            </a:r>
            <a:br>
              <a:rPr lang="fr-FR" dirty="0" smtClean="0"/>
            </a:br>
            <a:endParaRPr lang="fr-FR" dirty="0" smtClean="0"/>
          </a:p>
          <a:p>
            <a:r>
              <a:rPr lang="fr-FR" dirty="0" smtClean="0"/>
              <a:t>Translation: </a:t>
            </a:r>
            <a:r>
              <a:rPr lang="fr-FR" dirty="0" smtClean="0">
                <a:hlinkClick r:id="rId4"/>
              </a:rPr>
              <a:t>https://www.youtube.com/watch?v=8dsTvBaUMvw&amp;feature=relmfu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067433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hlinkClick r:id="rId2"/>
              </a:rPr>
              <a:t>Central Dogma Song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/>
          <a:srcRect r="40098" b="5889"/>
          <a:stretch/>
        </p:blipFill>
        <p:spPr>
          <a:xfrm>
            <a:off x="3070579" y="1690688"/>
            <a:ext cx="5540022" cy="48958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3571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>
                <a:hlinkClick r:id="rId2"/>
              </a:rPr>
              <a:t>Protein Synthesis and the Lean, Mean Ribosome Machines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/>
          <a:srcRect b="4646"/>
          <a:stretch/>
        </p:blipFill>
        <p:spPr>
          <a:xfrm>
            <a:off x="1556874" y="1690688"/>
            <a:ext cx="8822802" cy="47322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266636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560" t="3210" r="11063" b="18837"/>
          <a:stretch/>
        </p:blipFill>
        <p:spPr>
          <a:xfrm>
            <a:off x="3886200" y="1070871"/>
            <a:ext cx="6609158" cy="5413571"/>
          </a:xfrm>
        </p:spPr>
      </p:pic>
      <p:sp>
        <p:nvSpPr>
          <p:cNvPr id="5" name="TextBox 4"/>
          <p:cNvSpPr txBox="1"/>
          <p:nvPr/>
        </p:nvSpPr>
        <p:spPr>
          <a:xfrm>
            <a:off x="2819401" y="685801"/>
            <a:ext cx="2638425" cy="646331"/>
          </a:xfrm>
          <a:prstGeom prst="rect">
            <a:avLst/>
          </a:prstGeom>
          <a:solidFill>
            <a:srgbClr val="FFFFFF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Black pentagon = </a:t>
            </a:r>
            <a:r>
              <a:rPr lang="en-US" dirty="0" err="1"/>
              <a:t>deoxyribose</a:t>
            </a:r>
            <a:r>
              <a:rPr lang="en-US" dirty="0"/>
              <a:t> sugar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010149" y="2858537"/>
            <a:ext cx="2209800" cy="800219"/>
          </a:xfrm>
          <a:prstGeom prst="rect">
            <a:avLst/>
          </a:prstGeom>
          <a:solidFill>
            <a:srgbClr val="FFFFFF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rgbClr val="FFC000"/>
                </a:solidFill>
              </a:rPr>
              <a:t>Orange tube = </a:t>
            </a:r>
            <a:r>
              <a:rPr lang="en-US" sz="2800" b="1" dirty="0">
                <a:solidFill>
                  <a:srgbClr val="FFC000"/>
                </a:solidFill>
              </a:rPr>
              <a:t>Adenine (A)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434261" y="2829965"/>
            <a:ext cx="2166938" cy="800219"/>
          </a:xfrm>
          <a:prstGeom prst="rect">
            <a:avLst/>
          </a:prstGeom>
          <a:solidFill>
            <a:srgbClr val="FFFFFF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rgbClr val="00B050"/>
                </a:solidFill>
              </a:rPr>
              <a:t>Green tube = </a:t>
            </a:r>
            <a:r>
              <a:rPr lang="en-US" sz="2800" b="1" dirty="0">
                <a:solidFill>
                  <a:srgbClr val="00B050"/>
                </a:solidFill>
              </a:rPr>
              <a:t>Thymine (T)</a:t>
            </a:r>
            <a:endParaRPr lang="en-US" b="1" dirty="0">
              <a:solidFill>
                <a:srgbClr val="00B05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600948" y="5712321"/>
            <a:ext cx="1990726" cy="738664"/>
          </a:xfrm>
          <a:prstGeom prst="rect">
            <a:avLst/>
          </a:prstGeom>
          <a:solidFill>
            <a:srgbClr val="FFFFFF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Blue tube = </a:t>
            </a:r>
            <a:r>
              <a:rPr lang="en-US" sz="2400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Cytosine (C)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148263" y="5712320"/>
            <a:ext cx="2085975" cy="738664"/>
          </a:xfrm>
          <a:prstGeom prst="rect">
            <a:avLst/>
          </a:prstGeom>
          <a:solidFill>
            <a:srgbClr val="FFFFFF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rgbClr val="FFFF00"/>
                </a:solidFill>
              </a:rPr>
              <a:t>Yellow tube = </a:t>
            </a:r>
            <a:r>
              <a:rPr lang="en-US" sz="2400" b="1" dirty="0">
                <a:solidFill>
                  <a:srgbClr val="FFFF00"/>
                </a:solidFill>
              </a:rPr>
              <a:t>Guanine (G)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286001" y="3228976"/>
            <a:ext cx="1966913" cy="646331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rgbClr val="FFFFFF"/>
                </a:solidFill>
              </a:rPr>
              <a:t>White tube = phosphate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191249" y="516522"/>
            <a:ext cx="3017044" cy="923330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rgbClr val="FFFFFF"/>
                </a:solidFill>
              </a:rPr>
              <a:t>White rod = hydrogen bond (holds bases together; cannot see)</a:t>
            </a:r>
          </a:p>
        </p:txBody>
      </p:sp>
    </p:spTree>
    <p:extLst>
      <p:ext uri="{BB962C8B-B14F-4D97-AF65-F5344CB8AC3E}">
        <p14:creationId xmlns:p14="http://schemas.microsoft.com/office/powerpoint/2010/main" val="42243356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92064" y="307797"/>
            <a:ext cx="8229600" cy="1143000"/>
          </a:xfrm>
        </p:spPr>
        <p:txBody>
          <a:bodyPr>
            <a:normAutofit/>
          </a:bodyPr>
          <a:lstStyle/>
          <a:p>
            <a:r>
              <a:rPr lang="en-US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Transcription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92" t="29166" r="733" b="29450"/>
          <a:stretch/>
        </p:blipFill>
        <p:spPr>
          <a:xfrm rot="5400000">
            <a:off x="5761012" y="2324638"/>
            <a:ext cx="6783182" cy="2209800"/>
          </a:xfrm>
        </p:spPr>
      </p:pic>
      <p:sp>
        <p:nvSpPr>
          <p:cNvPr id="5" name="TextBox 4"/>
          <p:cNvSpPr txBox="1"/>
          <p:nvPr/>
        </p:nvSpPr>
        <p:spPr>
          <a:xfrm>
            <a:off x="5105400" y="1720646"/>
            <a:ext cx="2971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/>
              <a:t>DNA</a:t>
            </a:r>
            <a:r>
              <a:rPr lang="en-US" dirty="0"/>
              <a:t> </a:t>
            </a:r>
            <a:r>
              <a:rPr lang="en-US" sz="2000" dirty="0">
                <a:sym typeface="Wingdings" pitchFamily="2" charset="2"/>
              </a:rPr>
              <a:t></a:t>
            </a:r>
            <a:r>
              <a:rPr lang="en-US" dirty="0">
                <a:sym typeface="Wingdings" pitchFamily="2" charset="2"/>
              </a:rPr>
              <a:t> </a:t>
            </a:r>
            <a:r>
              <a:rPr lang="en-US" sz="3200" dirty="0">
                <a:sym typeface="Wingdings" pitchFamily="2" charset="2"/>
              </a:rPr>
              <a:t>mRNA</a:t>
            </a:r>
            <a:endParaRPr lang="en-US" sz="3200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914" t="23871" r="4467" b="23871"/>
          <a:stretch/>
        </p:blipFill>
        <p:spPr>
          <a:xfrm rot="5400000">
            <a:off x="-181916" y="1825127"/>
            <a:ext cx="6854318" cy="31376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72602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81200" y="24581"/>
            <a:ext cx="8229600" cy="1143000"/>
          </a:xfrm>
        </p:spPr>
        <p:txBody>
          <a:bodyPr/>
          <a:lstStyle/>
          <a:p>
            <a:pPr algn="ctr"/>
            <a:r>
              <a:rPr lang="en-US" dirty="0" smtClean="0"/>
              <a:t>Translation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49" t="10917" r="1895" b="19061"/>
          <a:stretch/>
        </p:blipFill>
        <p:spPr>
          <a:xfrm>
            <a:off x="3352800" y="1143001"/>
            <a:ext cx="7240088" cy="4139381"/>
          </a:xfrm>
        </p:spPr>
      </p:pic>
      <p:sp>
        <p:nvSpPr>
          <p:cNvPr id="6" name="TextBox 5"/>
          <p:cNvSpPr txBox="1"/>
          <p:nvPr/>
        </p:nvSpPr>
        <p:spPr>
          <a:xfrm>
            <a:off x="1677629" y="4038600"/>
            <a:ext cx="2057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mRNA</a:t>
            </a:r>
          </a:p>
        </p:txBody>
      </p:sp>
      <p:sp>
        <p:nvSpPr>
          <p:cNvPr id="8" name="Left Brace 7"/>
          <p:cNvSpPr/>
          <p:nvPr/>
        </p:nvSpPr>
        <p:spPr>
          <a:xfrm>
            <a:off x="2824312" y="3623187"/>
            <a:ext cx="457200" cy="1371600"/>
          </a:xfrm>
          <a:prstGeom prst="leftBrace">
            <a:avLst/>
          </a:prstGeom>
          <a:ln w="76200"/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Left Brace 8"/>
          <p:cNvSpPr/>
          <p:nvPr/>
        </p:nvSpPr>
        <p:spPr>
          <a:xfrm>
            <a:off x="2841519" y="1524000"/>
            <a:ext cx="422787" cy="1828800"/>
          </a:xfrm>
          <a:prstGeom prst="leftBrace">
            <a:avLst/>
          </a:prstGeom>
          <a:ln w="76200"/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1677629" y="2176790"/>
            <a:ext cx="2057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err="1"/>
              <a:t>tRNA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2422706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>
          <a:xfrm>
            <a:off x="98384" y="214132"/>
            <a:ext cx="10144085" cy="1323372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n-US" sz="4900" b="1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DNA: </a:t>
            </a:r>
            <a:r>
              <a:rPr lang="en-US" sz="4900" b="1" u="sng" dirty="0"/>
              <a:t>D</a:t>
            </a:r>
            <a:r>
              <a:rPr lang="en-US" sz="4900" b="1" dirty="0"/>
              <a:t>eoxyribo</a:t>
            </a:r>
            <a:r>
              <a:rPr lang="en-US" sz="4900" b="1" u="sng" dirty="0"/>
              <a:t>n</a:t>
            </a:r>
            <a:r>
              <a:rPr lang="en-US" sz="4900" b="1" dirty="0"/>
              <a:t>ucleic </a:t>
            </a:r>
            <a:r>
              <a:rPr lang="en-US" sz="4900" b="1" u="sng" dirty="0"/>
              <a:t>a</a:t>
            </a:r>
            <a:r>
              <a:rPr lang="en-US" sz="4900" b="1" dirty="0"/>
              <a:t>cid</a:t>
            </a:r>
            <a:r>
              <a:rPr lang="en-US" sz="5400" b="1" dirty="0"/>
              <a:t/>
            </a:r>
            <a:br>
              <a:rPr lang="en-US" sz="5400" b="1" dirty="0"/>
            </a:br>
            <a:r>
              <a:rPr lang="en-US" sz="5400" dirty="0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566195" y="1828800"/>
            <a:ext cx="8172692" cy="4259483"/>
          </a:xfrm>
        </p:spPr>
        <p:txBody>
          <a:bodyPr>
            <a:normAutofit/>
          </a:bodyPr>
          <a:lstStyle/>
          <a:p>
            <a:pPr marL="265176" indent="-265176">
              <a:buFont typeface="Wingdings 2"/>
              <a:buChar char=""/>
              <a:defRPr/>
            </a:pPr>
            <a:r>
              <a:rPr lang="en-US" sz="3600" b="1" dirty="0" smtClean="0"/>
              <a:t>Function</a:t>
            </a:r>
            <a:endParaRPr lang="en-US" sz="3600" b="1" dirty="0"/>
          </a:p>
          <a:p>
            <a:pPr lvl="1">
              <a:buFont typeface="Wingdings" panose="05000000000000000000" pitchFamily="2" charset="2"/>
              <a:buChar char="Ø"/>
              <a:defRPr/>
            </a:pPr>
            <a:r>
              <a:rPr lang="en-US" sz="3200" b="1" dirty="0" smtClean="0"/>
              <a:t>“recipe</a:t>
            </a:r>
            <a:r>
              <a:rPr lang="en-US" sz="3200" b="1" dirty="0"/>
              <a:t>” for life; contains instructions for making proteins</a:t>
            </a:r>
          </a:p>
          <a:p>
            <a:pPr marL="265176" indent="-265176">
              <a:buFont typeface="Wingdings 2"/>
              <a:buChar char=""/>
              <a:defRPr/>
            </a:pPr>
            <a:endParaRPr lang="en-US" sz="3600" b="1" dirty="0"/>
          </a:p>
          <a:p>
            <a:pPr marL="265176" indent="-265176">
              <a:buFont typeface="Wingdings 2"/>
              <a:buChar char=""/>
              <a:defRPr/>
            </a:pPr>
            <a:r>
              <a:rPr lang="en-US" sz="3600" b="1" dirty="0" smtClean="0"/>
              <a:t>Structure</a:t>
            </a:r>
          </a:p>
          <a:p>
            <a:pPr lvl="1">
              <a:buFont typeface="Wingdings" panose="05000000000000000000" pitchFamily="2" charset="2"/>
              <a:buChar char="Ø"/>
              <a:defRPr/>
            </a:pPr>
            <a:r>
              <a:rPr lang="en-US" sz="3200" b="1" u="sng" dirty="0" smtClean="0"/>
              <a:t>double </a:t>
            </a:r>
            <a:r>
              <a:rPr lang="en-US" sz="3200" b="1" u="sng" dirty="0"/>
              <a:t>helix</a:t>
            </a:r>
            <a:r>
              <a:rPr lang="en-US" sz="3200" b="1" dirty="0"/>
              <a:t> = two complementary strands of nucleotides twisted together </a:t>
            </a:r>
          </a:p>
          <a:p>
            <a:pPr marL="265176" indent="-265176">
              <a:buFont typeface="Wingdings 2"/>
              <a:buChar char=""/>
              <a:defRPr/>
            </a:pPr>
            <a:endParaRPr lang="en-US" sz="3000" b="1" dirty="0"/>
          </a:p>
          <a:p>
            <a:pPr marL="265176" indent="-265176">
              <a:buFont typeface="Wingdings 2"/>
              <a:buChar char=""/>
              <a:defRPr/>
            </a:pPr>
            <a:endParaRPr lang="en-US" dirty="0" smtClean="0">
              <a:effectLst>
                <a:outerShdw blurRad="38100" dist="38100" dir="2700000" algn="tl">
                  <a:srgbClr val="FFFFFF"/>
                </a:outerShdw>
              </a:effectLst>
            </a:endParaRPr>
          </a:p>
          <a:p>
            <a:pPr marL="265176" indent="-265176">
              <a:buFont typeface="Wingdings 2"/>
              <a:buChar char=""/>
              <a:defRPr/>
            </a:pPr>
            <a:endParaRPr lang="en-US" dirty="0" smtClean="0"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pic>
        <p:nvPicPr>
          <p:cNvPr id="2050" name="Picture 2" descr="http://agbiosafety.unl.edu/images/basic_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40770" y="2314936"/>
            <a:ext cx="2708757" cy="2708757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539821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>
          <a:xfrm>
            <a:off x="626963" y="286957"/>
            <a:ext cx="8521700" cy="1143000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n-US" sz="4900" b="1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DNA: </a:t>
            </a:r>
            <a:r>
              <a:rPr lang="en-US" sz="4900" b="1" u="sng" dirty="0"/>
              <a:t>D</a:t>
            </a:r>
            <a:r>
              <a:rPr lang="en-US" sz="4900" b="1" dirty="0"/>
              <a:t>eoxyribo</a:t>
            </a:r>
            <a:r>
              <a:rPr lang="en-US" sz="4900" b="1" u="sng" dirty="0"/>
              <a:t>n</a:t>
            </a:r>
            <a:r>
              <a:rPr lang="en-US" sz="4900" b="1" dirty="0"/>
              <a:t>ucleic </a:t>
            </a:r>
            <a:r>
              <a:rPr lang="en-US" sz="4900" b="1" u="sng" dirty="0"/>
              <a:t>a</a:t>
            </a:r>
            <a:r>
              <a:rPr lang="en-US" sz="4900" b="1" dirty="0"/>
              <a:t>cid</a:t>
            </a:r>
            <a:r>
              <a:rPr lang="en-US" sz="5400" b="1" dirty="0"/>
              <a:t/>
            </a:r>
            <a:br>
              <a:rPr lang="en-US" sz="5400" b="1" dirty="0"/>
            </a:br>
            <a:r>
              <a:rPr lang="en-US" sz="5400" dirty="0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977096" y="1832177"/>
            <a:ext cx="6172200" cy="4724400"/>
          </a:xfrm>
        </p:spPr>
        <p:txBody>
          <a:bodyPr>
            <a:normAutofit/>
          </a:bodyPr>
          <a:lstStyle/>
          <a:p>
            <a:pPr marL="265176" indent="-265176">
              <a:buFont typeface="Wingdings 2"/>
              <a:buChar char=""/>
              <a:defRPr/>
            </a:pPr>
            <a:r>
              <a:rPr lang="en-US" sz="3600" b="1" dirty="0" smtClean="0"/>
              <a:t>Structure cont.:</a:t>
            </a:r>
          </a:p>
          <a:p>
            <a:pPr marL="722376" lvl="1" indent="-265176">
              <a:buFont typeface="Wingdings 2"/>
              <a:buChar char=""/>
              <a:defRPr/>
            </a:pPr>
            <a:endParaRPr lang="en-US" sz="3200" b="1" dirty="0" smtClean="0"/>
          </a:p>
          <a:p>
            <a:pPr lvl="1">
              <a:buFont typeface="Wingdings" panose="05000000000000000000" pitchFamily="2" charset="2"/>
              <a:buChar char="Ø"/>
              <a:defRPr/>
            </a:pPr>
            <a:r>
              <a:rPr lang="en-US" sz="3200" b="1" dirty="0" smtClean="0"/>
              <a:t>Sugar-phosphate </a:t>
            </a:r>
            <a:r>
              <a:rPr lang="en-US" sz="3200" b="1" dirty="0"/>
              <a:t>“</a:t>
            </a:r>
            <a:r>
              <a:rPr lang="en-US" sz="3200" b="1" dirty="0" smtClean="0"/>
              <a:t>backbone”</a:t>
            </a:r>
          </a:p>
          <a:p>
            <a:pPr lvl="1">
              <a:buFont typeface="Wingdings" panose="05000000000000000000" pitchFamily="2" charset="2"/>
              <a:buChar char="Ø"/>
              <a:defRPr/>
            </a:pPr>
            <a:endParaRPr lang="en-US" sz="3200" b="1" dirty="0" smtClean="0"/>
          </a:p>
          <a:p>
            <a:pPr lvl="1">
              <a:buFont typeface="Wingdings" panose="05000000000000000000" pitchFamily="2" charset="2"/>
              <a:buChar char="Ø"/>
              <a:defRPr/>
            </a:pPr>
            <a:r>
              <a:rPr lang="en-US" sz="3200" b="1" dirty="0" smtClean="0"/>
              <a:t>Bases bond to one another = base pair</a:t>
            </a:r>
            <a:endParaRPr lang="en-US" sz="3200" b="1" dirty="0"/>
          </a:p>
          <a:p>
            <a:pPr marL="265176" indent="-265176">
              <a:buFont typeface="Wingdings 2"/>
              <a:buChar char=""/>
              <a:defRPr/>
            </a:pPr>
            <a:endParaRPr lang="en-US" sz="3000" b="1" dirty="0"/>
          </a:p>
          <a:p>
            <a:pPr marL="265176" indent="-265176">
              <a:buFont typeface="Wingdings 2"/>
              <a:buChar char=""/>
              <a:defRPr/>
            </a:pPr>
            <a:endParaRPr lang="en-US" dirty="0" smtClean="0">
              <a:effectLst>
                <a:outerShdw blurRad="38100" dist="38100" dir="2700000" algn="tl">
                  <a:srgbClr val="FFFFFF"/>
                </a:outerShdw>
              </a:effectLst>
            </a:endParaRPr>
          </a:p>
          <a:p>
            <a:pPr marL="265176" indent="-265176">
              <a:buFont typeface="Wingdings 2"/>
              <a:buChar char=""/>
              <a:defRPr/>
            </a:pPr>
            <a:endParaRPr lang="en-US" dirty="0" smtClean="0"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pic>
        <p:nvPicPr>
          <p:cNvPr id="1028" name="Picture 4" descr="https://encrypted-tbn3.gstatic.com/images?q=tbn:ANd9GcQ_hALj7qj_p8B04ZMeBCOH1o4kaN9G_FwVvrAGr7xfMkm606R3zQ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802" r="21727"/>
          <a:stretch/>
        </p:blipFill>
        <p:spPr bwMode="auto">
          <a:xfrm>
            <a:off x="8260467" y="203596"/>
            <a:ext cx="2955402" cy="6755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9654644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0" y="98123"/>
            <a:ext cx="10515600" cy="1325563"/>
          </a:xfrm>
        </p:spPr>
        <p:txBody>
          <a:bodyPr/>
          <a:lstStyle/>
          <a:p>
            <a:r>
              <a:rPr lang="en-US" dirty="0" smtClean="0"/>
              <a:t>Discovery of DNA’s structure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155447" y="1962634"/>
            <a:ext cx="7558268" cy="4394462"/>
          </a:xfrm>
        </p:spPr>
        <p:txBody>
          <a:bodyPr>
            <a:normAutofit/>
          </a:bodyPr>
          <a:lstStyle/>
          <a:p>
            <a:r>
              <a:rPr lang="en-US" sz="3600" dirty="0" smtClean="0"/>
              <a:t>James </a:t>
            </a:r>
            <a:r>
              <a:rPr lang="en-US" sz="3600" b="1" dirty="0" smtClean="0"/>
              <a:t>Watson</a:t>
            </a:r>
            <a:r>
              <a:rPr lang="en-US" sz="3600" dirty="0" smtClean="0"/>
              <a:t> and Francis </a:t>
            </a:r>
            <a:r>
              <a:rPr lang="en-US" sz="3600" b="1" dirty="0" smtClean="0"/>
              <a:t>Crick</a:t>
            </a:r>
          </a:p>
          <a:p>
            <a:pPr lvl="1"/>
            <a:r>
              <a:rPr lang="en-US" sz="3200" dirty="0" smtClean="0"/>
              <a:t>Credited for determining that DNA’s structure is a double helix in 1953</a:t>
            </a:r>
          </a:p>
          <a:p>
            <a:pPr lvl="1"/>
            <a:endParaRPr lang="en-US" sz="3200" dirty="0" smtClean="0"/>
          </a:p>
          <a:p>
            <a:r>
              <a:rPr lang="en-US" sz="3600" b="1" dirty="0" smtClean="0"/>
              <a:t>Rosalind Franklin</a:t>
            </a:r>
          </a:p>
          <a:p>
            <a:pPr lvl="1"/>
            <a:r>
              <a:rPr lang="en-US" sz="3200" dirty="0" smtClean="0"/>
              <a:t>Her X-ray crystallography helped Watson and Crick determine the structure of DNA</a:t>
            </a:r>
            <a:endParaRPr lang="en-US" sz="3200" dirty="0"/>
          </a:p>
        </p:txBody>
      </p:sp>
      <p:pic>
        <p:nvPicPr>
          <p:cNvPr id="3074" name="Picture 2" descr="http://2.bp.blogspot.com/-6AczZ8V9cmg/UfC59g6icUI/AAAAAAAAAM8/GS6YDZAXmIM/s1600/16_06_XrayDiffraction-L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26228" y="3646024"/>
            <a:ext cx="4765772" cy="32569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mediad.publicbroadcasting.net/p/wkms/files/201304/watson-crick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7340" y="0"/>
            <a:ext cx="4734660" cy="28473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672218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t3.gstatic.com/images?q=tbn:ANd9GcSwpuO75djP5qiu7pAMJibSCPqGlWhYVeLzYwfeG8P9Wgkggoalkw:dna02.wikispaces.com/file/view/i_am_a_whore.jpg/229173532/i_am_a_whore.jpg"/>
          <p:cNvPicPr>
            <a:picLocks noChangeAspect="1" noChangeArrowheads="1"/>
          </p:cNvPicPr>
          <p:nvPr/>
        </p:nvPicPr>
        <p:blipFill>
          <a:blip r:embed="rId3" cstate="print"/>
          <a:srcRect b="5641"/>
          <a:stretch>
            <a:fillRect/>
          </a:stretch>
        </p:blipFill>
        <p:spPr bwMode="auto">
          <a:xfrm>
            <a:off x="3374075" y="1747836"/>
            <a:ext cx="6267866" cy="4805364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3763" y="217200"/>
            <a:ext cx="11009345" cy="1219200"/>
          </a:xfrm>
        </p:spPr>
        <p:txBody>
          <a:bodyPr>
            <a:normAutofit fontScale="90000"/>
          </a:bodyPr>
          <a:lstStyle/>
          <a:p>
            <a:pPr marL="265176" indent="-265176">
              <a:spcBef>
                <a:spcPct val="20000"/>
              </a:spcBef>
              <a:buFont typeface="Wingdings 2"/>
              <a:buChar char=""/>
              <a:defRPr/>
            </a:pPr>
            <a:r>
              <a:rPr lang="en-US" b="1" kern="0" dirty="0">
                <a:latin typeface="Arial"/>
              </a:rPr>
              <a:t>DNA is composed of </a:t>
            </a:r>
            <a:r>
              <a:rPr lang="en-US" b="1" u="sng" kern="0" dirty="0">
                <a:latin typeface="Arial"/>
              </a:rPr>
              <a:t>nucleotides</a:t>
            </a:r>
            <a:r>
              <a:rPr lang="en-US" b="1" kern="0" dirty="0">
                <a:latin typeface="Arial"/>
              </a:rPr>
              <a:t> which have three parts: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505200" y="5840694"/>
            <a:ext cx="4350492" cy="584775"/>
          </a:xfrm>
          <a:prstGeom prst="rect">
            <a:avLst/>
          </a:prstGeom>
          <a:solidFill>
            <a:schemeClr val="bg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marL="0" lvl="1"/>
            <a:r>
              <a:rPr lang="en-US" sz="3200" b="1" dirty="0" err="1"/>
              <a:t>Deoxyribose</a:t>
            </a:r>
            <a:r>
              <a:rPr lang="en-US" sz="3200" b="1" dirty="0"/>
              <a:t> (sugar)</a:t>
            </a:r>
          </a:p>
        </p:txBody>
      </p:sp>
      <p:sp>
        <p:nvSpPr>
          <p:cNvPr id="8" name="Regular Pentagon 7"/>
          <p:cNvSpPr/>
          <p:nvPr/>
        </p:nvSpPr>
        <p:spPr bwMode="auto">
          <a:xfrm>
            <a:off x="4278775" y="3352801"/>
            <a:ext cx="2362200" cy="2228847"/>
          </a:xfrm>
          <a:prstGeom prst="pentagon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24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800600" y="1747837"/>
            <a:ext cx="2667000" cy="5847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0" lvl="1"/>
            <a:r>
              <a:rPr lang="en-US" sz="3200" b="1" dirty="0">
                <a:solidFill>
                  <a:schemeClr val="bg1">
                    <a:lumMod val="20000"/>
                    <a:lumOff val="80000"/>
                  </a:schemeClr>
                </a:solidFill>
              </a:rPr>
              <a:t>Phosphate</a:t>
            </a:r>
          </a:p>
        </p:txBody>
      </p:sp>
      <p:sp>
        <p:nvSpPr>
          <p:cNvPr id="10" name="Oval 9"/>
          <p:cNvSpPr/>
          <p:nvPr/>
        </p:nvSpPr>
        <p:spPr bwMode="auto">
          <a:xfrm>
            <a:off x="3657600" y="2133600"/>
            <a:ext cx="914400" cy="907765"/>
          </a:xfrm>
          <a:prstGeom prst="ellipse">
            <a:avLst/>
          </a:prstGeom>
          <a:solidFill>
            <a:schemeClr val="bg1">
              <a:lumMod val="20000"/>
              <a:lumOff val="8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24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739833" y="1948934"/>
            <a:ext cx="2199189" cy="5847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3200" b="1" dirty="0" smtClean="0"/>
              <a:t>Phosphate</a:t>
            </a:r>
            <a:endParaRPr lang="en-US" sz="2000" b="1" dirty="0"/>
          </a:p>
        </p:txBody>
      </p:sp>
    </p:spTree>
    <p:extLst>
      <p:ext uri="{BB962C8B-B14F-4D97-AF65-F5344CB8AC3E}">
        <p14:creationId xmlns:p14="http://schemas.microsoft.com/office/powerpoint/2010/main" val="39454496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997843" y="1748237"/>
            <a:ext cx="5794575" cy="284112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 2"/>
          <p:cNvSpPr/>
          <p:nvPr/>
        </p:nvSpPr>
        <p:spPr>
          <a:xfrm>
            <a:off x="547868" y="747576"/>
            <a:ext cx="10540679" cy="48690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65176" indent="-265176">
              <a:spcBef>
                <a:spcPct val="20000"/>
              </a:spcBef>
              <a:buFont typeface="Wingdings 2"/>
              <a:buChar char=""/>
              <a:defRPr/>
            </a:pPr>
            <a:r>
              <a:rPr lang="en-US" sz="3200" b="1" kern="0" dirty="0" smtClean="0">
                <a:latin typeface="Arial"/>
              </a:rPr>
              <a:t>Four types of DNA bases</a:t>
            </a:r>
          </a:p>
          <a:p>
            <a:pPr lvl="0">
              <a:spcBef>
                <a:spcPct val="20000"/>
              </a:spcBef>
              <a:defRPr/>
            </a:pPr>
            <a:endParaRPr lang="en-US" sz="2800" b="1" kern="0" dirty="0">
              <a:latin typeface="Arial"/>
            </a:endParaRPr>
          </a:p>
          <a:p>
            <a:pPr lvl="0">
              <a:spcBef>
                <a:spcPct val="20000"/>
              </a:spcBef>
              <a:defRPr/>
            </a:pPr>
            <a:r>
              <a:rPr lang="en-US" sz="3200" b="1" kern="0" dirty="0">
                <a:solidFill>
                  <a:srgbClr val="00B050"/>
                </a:solidFill>
                <a:latin typeface="Arial"/>
              </a:rPr>
              <a:t>	</a:t>
            </a:r>
            <a:r>
              <a:rPr lang="en-US" sz="3200" b="1" kern="0" dirty="0" smtClean="0">
                <a:solidFill>
                  <a:srgbClr val="00B050"/>
                </a:solidFill>
                <a:latin typeface="Arial"/>
              </a:rPr>
              <a:t>	</a:t>
            </a:r>
            <a:r>
              <a:rPr lang="en-US" sz="3200" dirty="0"/>
              <a:t>	</a:t>
            </a:r>
            <a:r>
              <a:rPr lang="en-US" sz="4000" b="1" dirty="0" smtClean="0">
                <a:solidFill>
                  <a:srgbClr val="FFC000"/>
                </a:solidFill>
              </a:rPr>
              <a:t>A</a:t>
            </a:r>
            <a:r>
              <a:rPr lang="en-US" sz="4000" dirty="0" smtClean="0">
                <a:solidFill>
                  <a:srgbClr val="FFC000"/>
                </a:solidFill>
              </a:rPr>
              <a:t> </a:t>
            </a:r>
            <a:r>
              <a:rPr lang="en-US" sz="4000" dirty="0">
                <a:solidFill>
                  <a:srgbClr val="FFC000"/>
                </a:solidFill>
              </a:rPr>
              <a:t>= </a:t>
            </a:r>
            <a:r>
              <a:rPr lang="en-US" sz="4000" b="1" dirty="0">
                <a:solidFill>
                  <a:srgbClr val="FFC000"/>
                </a:solidFill>
              </a:rPr>
              <a:t>adenine</a:t>
            </a:r>
          </a:p>
          <a:p>
            <a:r>
              <a:rPr lang="en-US" sz="4000" b="1" dirty="0">
                <a:solidFill>
                  <a:srgbClr val="FFFF00"/>
                </a:solidFill>
              </a:rPr>
              <a:t>			</a:t>
            </a:r>
            <a:r>
              <a:rPr lang="en-US" sz="4000" b="1" dirty="0">
                <a:solidFill>
                  <a:srgbClr val="00B050"/>
                </a:solidFill>
              </a:rPr>
              <a:t>T = thymine</a:t>
            </a:r>
          </a:p>
          <a:p>
            <a:r>
              <a:rPr lang="en-US" sz="4000" b="1" dirty="0">
                <a:solidFill>
                  <a:srgbClr val="FF0000"/>
                </a:solidFill>
              </a:rPr>
              <a:t>		</a:t>
            </a:r>
            <a:r>
              <a:rPr lang="en-US" sz="4000" b="1" dirty="0">
                <a:solidFill>
                  <a:srgbClr val="3399FF"/>
                </a:solidFill>
              </a:rPr>
              <a:t>	C = cytosine</a:t>
            </a:r>
          </a:p>
          <a:p>
            <a:r>
              <a:rPr lang="en-US" sz="4000" b="1" dirty="0">
                <a:solidFill>
                  <a:srgbClr val="FF0000"/>
                </a:solidFill>
              </a:rPr>
              <a:t>			</a:t>
            </a:r>
            <a:r>
              <a:rPr lang="en-US" sz="4000" b="1" dirty="0">
                <a:solidFill>
                  <a:srgbClr val="FFFF00"/>
                </a:solidFill>
              </a:rPr>
              <a:t>G = guanine</a:t>
            </a:r>
          </a:p>
          <a:p>
            <a:pPr lvl="0">
              <a:spcBef>
                <a:spcPct val="20000"/>
              </a:spcBef>
              <a:defRPr/>
            </a:pPr>
            <a:endParaRPr lang="en-US" sz="3200" b="1" kern="0" dirty="0">
              <a:solidFill>
                <a:srgbClr val="00B050"/>
              </a:solidFill>
              <a:latin typeface="Arial"/>
            </a:endParaRPr>
          </a:p>
          <a:p>
            <a:pPr lvl="0">
              <a:spcBef>
                <a:spcPct val="20000"/>
              </a:spcBef>
              <a:defRPr/>
            </a:pPr>
            <a:r>
              <a:rPr lang="en-US" sz="3200" b="1" kern="0" dirty="0">
                <a:solidFill>
                  <a:srgbClr val="00B050"/>
                </a:solidFill>
                <a:latin typeface="Arial"/>
              </a:rPr>
              <a:t>			</a:t>
            </a:r>
            <a:endParaRPr lang="en-US" sz="4000" b="1" kern="0" dirty="0">
              <a:solidFill>
                <a:srgbClr val="00B050"/>
              </a:solidFill>
              <a:latin typeface="Arial"/>
            </a:endParaRPr>
          </a:p>
        </p:txBody>
      </p:sp>
      <p:sp>
        <p:nvSpPr>
          <p:cNvPr id="15" name="Right Brace 14"/>
          <p:cNvSpPr/>
          <p:nvPr/>
        </p:nvSpPr>
        <p:spPr>
          <a:xfrm>
            <a:off x="5966267" y="2154593"/>
            <a:ext cx="533400" cy="727586"/>
          </a:xfrm>
          <a:prstGeom prst="rightBrace">
            <a:avLst/>
          </a:prstGeom>
          <a:ln/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Box 12"/>
          <p:cNvSpPr txBox="1"/>
          <p:nvPr/>
        </p:nvSpPr>
        <p:spPr>
          <a:xfrm>
            <a:off x="6658818" y="2287553"/>
            <a:ext cx="2133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chemeClr val="accent3"/>
                </a:solidFill>
              </a:rPr>
              <a:t>Always bond</a:t>
            </a:r>
          </a:p>
        </p:txBody>
      </p:sp>
      <p:sp>
        <p:nvSpPr>
          <p:cNvPr id="18" name="Right Brace 17"/>
          <p:cNvSpPr/>
          <p:nvPr/>
        </p:nvSpPr>
        <p:spPr>
          <a:xfrm>
            <a:off x="5966267" y="3414211"/>
            <a:ext cx="533400" cy="727586"/>
          </a:xfrm>
          <a:prstGeom prst="rightBrace">
            <a:avLst/>
          </a:prstGeom>
          <a:ln/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TextBox 18"/>
          <p:cNvSpPr txBox="1"/>
          <p:nvPr/>
        </p:nvSpPr>
        <p:spPr>
          <a:xfrm>
            <a:off x="6658818" y="3547171"/>
            <a:ext cx="2133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chemeClr val="accent3"/>
                </a:solidFill>
              </a:rPr>
              <a:t>Always bond</a:t>
            </a:r>
          </a:p>
        </p:txBody>
      </p:sp>
    </p:spTree>
    <p:extLst>
      <p:ext uri="{BB962C8B-B14F-4D97-AF65-F5344CB8AC3E}">
        <p14:creationId xmlns:p14="http://schemas.microsoft.com/office/powerpoint/2010/main" val="401765899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92" y="185717"/>
            <a:ext cx="10515600" cy="1325563"/>
          </a:xfrm>
        </p:spPr>
        <p:txBody>
          <a:bodyPr/>
          <a:lstStyle/>
          <a:p>
            <a:r>
              <a:rPr lang="en-US" dirty="0" smtClean="0"/>
              <a:t>Protein Synthesis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686697"/>
            <a:ext cx="7113373" cy="4558227"/>
          </a:xfrm>
        </p:spPr>
        <p:txBody>
          <a:bodyPr/>
          <a:lstStyle/>
          <a:p>
            <a:r>
              <a:rPr lang="en-US" sz="3200" dirty="0" smtClean="0"/>
              <a:t>Proteins are essential to organisms</a:t>
            </a:r>
          </a:p>
          <a:p>
            <a:pPr lvl="1"/>
            <a:r>
              <a:rPr lang="en-US" sz="2800" dirty="0" smtClean="0"/>
              <a:t>do </a:t>
            </a:r>
            <a:r>
              <a:rPr lang="en-US" sz="2800" dirty="0"/>
              <a:t>most of the work in cells </a:t>
            </a:r>
            <a:endParaRPr lang="en-US" sz="2800" dirty="0" smtClean="0"/>
          </a:p>
          <a:p>
            <a:pPr lvl="1"/>
            <a:r>
              <a:rPr lang="en-US" sz="2800" dirty="0" smtClean="0"/>
              <a:t>made of amino acids</a:t>
            </a:r>
          </a:p>
          <a:p>
            <a:endParaRPr lang="en-US" dirty="0" smtClean="0"/>
          </a:p>
          <a:p>
            <a:endParaRPr lang="en-US" dirty="0" smtClean="0"/>
          </a:p>
          <a:p>
            <a:r>
              <a:rPr lang="en-US" sz="3200" dirty="0" smtClean="0"/>
              <a:t>Genes, sections of DNA, are the instructions for making proteins</a:t>
            </a:r>
          </a:p>
          <a:p>
            <a:endParaRPr lang="en-US" dirty="0"/>
          </a:p>
        </p:txBody>
      </p:sp>
      <p:pic>
        <p:nvPicPr>
          <p:cNvPr id="4" name="Picture 2" descr="http://agbiosafety.unl.edu/images/basic_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00868" y="1874680"/>
            <a:ext cx="3894881" cy="3894881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825654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hlinkClick r:id="rId2"/>
              </a:rPr>
              <a:t>DNA makes protein (OSU song)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84405"/>
            <a:ext cx="3783227" cy="4292558"/>
          </a:xfrm>
        </p:spPr>
        <p:txBody>
          <a:bodyPr/>
          <a:lstStyle/>
          <a:p>
            <a:r>
              <a:rPr lang="en-US" dirty="0" smtClean="0"/>
              <a:t>The DNA itself does not make protein but has the instructions for making proteins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/>
          <a:srcRect r="7494" b="4811"/>
          <a:stretch/>
        </p:blipFill>
        <p:spPr>
          <a:xfrm>
            <a:off x="5016501" y="1579166"/>
            <a:ext cx="7759700" cy="44914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6573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1236</TotalTime>
  <Words>652</Words>
  <Application>Microsoft Office PowerPoint</Application>
  <PresentationFormat>Widescreen</PresentationFormat>
  <Paragraphs>183</Paragraphs>
  <Slides>28</Slides>
  <Notes>21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28</vt:i4>
      </vt:variant>
    </vt:vector>
  </HeadingPairs>
  <TitlesOfParts>
    <vt:vector size="34" baseType="lpstr">
      <vt:lpstr>Arial</vt:lpstr>
      <vt:lpstr>Calibri</vt:lpstr>
      <vt:lpstr>Calibri Light</vt:lpstr>
      <vt:lpstr>Wingdings</vt:lpstr>
      <vt:lpstr>Wingdings 2</vt:lpstr>
      <vt:lpstr>Office Theme</vt:lpstr>
      <vt:lpstr>Genome, DNA, chromosomes, genes</vt:lpstr>
      <vt:lpstr>What is a gene? (stated clearly)</vt:lpstr>
      <vt:lpstr>DNA: Deoxyribonucleic acid  </vt:lpstr>
      <vt:lpstr>DNA: Deoxyribonucleic acid  </vt:lpstr>
      <vt:lpstr>Discovery of DNA’s structure</vt:lpstr>
      <vt:lpstr>DNA is composed of nucleotides which have three parts:</vt:lpstr>
      <vt:lpstr>PowerPoint Presentation</vt:lpstr>
      <vt:lpstr>Protein Synthesis</vt:lpstr>
      <vt:lpstr>DNA makes protein (OSU song)</vt:lpstr>
      <vt:lpstr>Protein Synthesis</vt:lpstr>
      <vt:lpstr>PowerPoint Presentation</vt:lpstr>
      <vt:lpstr>Transcription: process which makes RNA</vt:lpstr>
      <vt:lpstr>PowerPoint Presentation</vt:lpstr>
      <vt:lpstr>PowerPoint Presentation</vt:lpstr>
      <vt:lpstr>PowerPoint Presentation</vt:lpstr>
      <vt:lpstr>Translation</vt:lpstr>
      <vt:lpstr>PowerPoint Presentation</vt:lpstr>
      <vt:lpstr>Codon chart</vt:lpstr>
      <vt:lpstr>PowerPoint Presentation</vt:lpstr>
      <vt:lpstr>Translation</vt:lpstr>
      <vt:lpstr>Translation</vt:lpstr>
      <vt:lpstr>PowerPoint Presentation</vt:lpstr>
      <vt:lpstr>Animations</vt:lpstr>
      <vt:lpstr>Central Dogma Song</vt:lpstr>
      <vt:lpstr>Protein Synthesis and the Lean, Mean Ribosome Machines </vt:lpstr>
      <vt:lpstr>PowerPoint Presentation</vt:lpstr>
      <vt:lpstr>Transcription</vt:lpstr>
      <vt:lpstr>Translation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Jessica Killingley</dc:creator>
  <cp:lastModifiedBy>Jessica Killingley</cp:lastModifiedBy>
  <cp:revision>33</cp:revision>
  <dcterms:created xsi:type="dcterms:W3CDTF">2015-01-08T03:44:29Z</dcterms:created>
  <dcterms:modified xsi:type="dcterms:W3CDTF">2015-01-12T22:18:07Z</dcterms:modified>
</cp:coreProperties>
</file>